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77"/>
  </p:normalViewPr>
  <p:slideViewPr>
    <p:cSldViewPr snapToGrid="0">
      <p:cViewPr varScale="1">
        <p:scale>
          <a:sx n="70" d="100"/>
          <a:sy n="70" d="100"/>
        </p:scale>
        <p:origin x="53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5EDAA3-F43C-4193-A52B-50A411D27B04}" type="datetimeFigureOut">
              <a:rPr lang="en-GB" smtClean="0"/>
              <a:t>21/02/2025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9A69A4-F532-4983-8018-E19179F3E5FB}" type="slidenum">
              <a:rPr lang="en-GB" smtClean="0"/>
              <a:t>‹#›</a:t>
            </a:fld>
            <a:endParaRPr lang="en-GB"/>
          </a:p>
        </p:txBody>
      </p:sp>
    </p:spTree>
    <p:extLst>
      <p:ext uri="{BB962C8B-B14F-4D97-AF65-F5344CB8AC3E}">
        <p14:creationId xmlns:p14="http://schemas.microsoft.com/office/powerpoint/2010/main" val="4094591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order to do</a:t>
            </a:r>
            <a:r>
              <a:rPr lang="en-GB" baseline="0" dirty="0"/>
              <a:t> so</a:t>
            </a:r>
            <a:r>
              <a:rPr lang="en-GB" dirty="0"/>
              <a:t>, an</a:t>
            </a:r>
            <a:r>
              <a:rPr lang="en-GB" baseline="0" dirty="0"/>
              <a:t> Operational Researcher might draw upon one or more techniques</a:t>
            </a:r>
          </a:p>
          <a:p>
            <a:r>
              <a:rPr lang="en-GB" baseline="0" dirty="0"/>
              <a:t>For example, </a:t>
            </a:r>
            <a:r>
              <a:rPr lang="en-GB" b="1" baseline="0" dirty="0"/>
              <a:t>optimisation</a:t>
            </a:r>
            <a:r>
              <a:rPr lang="en-GB" baseline="0" dirty="0"/>
              <a:t> is a method of achieving the best outcome (depending on which variable is the main priority), such as maximum profit or lowest cost with limited resources.</a:t>
            </a:r>
          </a:p>
          <a:p>
            <a:r>
              <a:rPr lang="en-GB" b="1" baseline="0" dirty="0"/>
              <a:t>Simulation</a:t>
            </a:r>
            <a:r>
              <a:rPr lang="en-GB" baseline="0" dirty="0"/>
              <a:t> allows several approaches to be trialled in order to answer the “What if” questions and solve a problem, without having to apply each approach in real life…for example, within the NHS, coming up with a possible solution to a problem is great, but if it were implemented in real life to trial its efficacy, people could die.  Simulating that possible solution first saves time, money, and in this instance, lives!</a:t>
            </a:r>
          </a:p>
          <a:p>
            <a:r>
              <a:rPr lang="en-GB" b="1" baseline="0" dirty="0"/>
              <a:t>Queuing theory </a:t>
            </a:r>
            <a:r>
              <a:rPr lang="en-GB" baseline="0" dirty="0"/>
              <a:t>allows behaviour to be analysed mathematically in order to approximate a real queuing situation.</a:t>
            </a:r>
          </a:p>
          <a:p>
            <a:endParaRPr lang="en-GB" dirty="0"/>
          </a:p>
        </p:txBody>
      </p:sp>
      <p:sp>
        <p:nvSpPr>
          <p:cNvPr id="4" name="Slide Number Placeholder 3"/>
          <p:cNvSpPr>
            <a:spLocks noGrp="1"/>
          </p:cNvSpPr>
          <p:nvPr>
            <p:ph type="sldNum" sz="quarter" idx="5"/>
          </p:nvPr>
        </p:nvSpPr>
        <p:spPr/>
        <p:txBody>
          <a:bodyPr/>
          <a:lstStyle/>
          <a:p>
            <a:fld id="{4C9A69A4-F532-4983-8018-E19179F3E5FB}" type="slidenum">
              <a:rPr lang="en-GB" smtClean="0"/>
              <a:t>15</a:t>
            </a:fld>
            <a:endParaRPr lang="en-GB"/>
          </a:p>
        </p:txBody>
      </p:sp>
    </p:spTree>
    <p:extLst>
      <p:ext uri="{BB962C8B-B14F-4D97-AF65-F5344CB8AC3E}">
        <p14:creationId xmlns:p14="http://schemas.microsoft.com/office/powerpoint/2010/main" val="2118833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The group of Operational Researchers here use maths to help optimise almost everything at BA, from deciding which planes to buy, where to fly, what to charge customers, how to minimise queuing through the terminals, choosing a boarding strategy and ensuring flights can leave on time – maths is used to help improve the whole process and much more. This makes the work very varied and you can be involved in some very high profile decisions.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We use optimisation (e.g. to improve ground staff rosters), linear programming (e.g. to make optimal fleet purchase and configuration decisions), simulation (e.g. to model the flow of passengers through the terminal to make decisions about manpower and equipment) and forecasting (e.g. passenger cancellations). Personally, I use a lot of problem structuring and complex data analysis.</a:t>
            </a:r>
            <a:endParaRPr lang="en-GB" dirty="0"/>
          </a:p>
          <a:p>
            <a:endParaRPr lang="en-GB" dirty="0"/>
          </a:p>
        </p:txBody>
      </p:sp>
      <p:sp>
        <p:nvSpPr>
          <p:cNvPr id="4" name="Slide Number Placeholder 3"/>
          <p:cNvSpPr>
            <a:spLocks noGrp="1"/>
          </p:cNvSpPr>
          <p:nvPr>
            <p:ph type="sldNum" sz="quarter" idx="5"/>
          </p:nvPr>
        </p:nvSpPr>
        <p:spPr/>
        <p:txBody>
          <a:bodyPr/>
          <a:lstStyle/>
          <a:p>
            <a:fld id="{4C9A69A4-F532-4983-8018-E19179F3E5FB}" type="slidenum">
              <a:rPr lang="en-GB" smtClean="0"/>
              <a:t>16</a:t>
            </a:fld>
            <a:endParaRPr lang="en-GB"/>
          </a:p>
        </p:txBody>
      </p:sp>
    </p:spTree>
    <p:extLst>
      <p:ext uri="{BB962C8B-B14F-4D97-AF65-F5344CB8AC3E}">
        <p14:creationId xmlns:p14="http://schemas.microsoft.com/office/powerpoint/2010/main" val="325871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 call centre was about to take on additional areas of work and anticipated a 60% increase in business which they needed to handle without increasing staffing costs while continuing to meet their customer service target (90% of calls to be answered within 20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model has 2 types of customer contact (phone calls and online forms) and 3 types of staff (call handlers, online staff and shift leaders). At busy periods, calls can be rerouted to shift leaders and when they are also busy, rerouted again to online staff.</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We collected data on customer contacts (both phone calls and online forms), mainly from the charity’s call handling system, though we also used paper based information about current and potential rosters. We then analysed the information, summarising arrival patterns by time of day, day of week, and time of year.</a:t>
            </a:r>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As both the arrival of calls and the time spent answering calls was random, an off the shelf simulation package which was easy to learn and had appropriate facilities, including the ability to run quick ‘what-if’ scenarios, was chosen for the analysis. The model was able to handle current and forecast business volumes, two different process models, and different staff rosters. An example of model structure can be seen below:</a:t>
            </a:r>
          </a:p>
          <a:p>
            <a:endParaRPr lang="en-GB" dirty="0"/>
          </a:p>
          <a:p>
            <a:r>
              <a:rPr lang="en-GB" sz="1200" kern="1200" dirty="0">
                <a:solidFill>
                  <a:schemeClr val="tx1"/>
                </a:solidFill>
                <a:effectLst/>
                <a:latin typeface="+mn-lt"/>
                <a:ea typeface="+mn-ea"/>
                <a:cs typeface="+mn-cs"/>
              </a:rPr>
              <a:t>Service levels have increased from an average of 90% last year to 94.3% in January. The percentage of lost calls has fallen from a peak of 12% to 5.7%.</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4C9A69A4-F532-4983-8018-E19179F3E5FB}" type="slidenum">
              <a:rPr lang="en-GB" smtClean="0"/>
              <a:t>17</a:t>
            </a:fld>
            <a:endParaRPr lang="en-GB"/>
          </a:p>
        </p:txBody>
      </p:sp>
    </p:spTree>
    <p:extLst>
      <p:ext uri="{BB962C8B-B14F-4D97-AF65-F5344CB8AC3E}">
        <p14:creationId xmlns:p14="http://schemas.microsoft.com/office/powerpoint/2010/main" val="15796777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2/21/2025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2/21/2025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economist.com/node/9795140"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hyperlink" Target="http://www.learnaboutor.co.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Making Better Decisions: Operational Research</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Flow Charts: Climbing the Career Ladder</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February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An Example</a:t>
            </a:r>
          </a:p>
        </p:txBody>
      </p:sp>
      <p:sp>
        <p:nvSpPr>
          <p:cNvPr id="2" name="Rectangle 1">
            <a:extLst>
              <a:ext uri="{FF2B5EF4-FFF2-40B4-BE49-F238E27FC236}">
                <a16:creationId xmlns:a16="http://schemas.microsoft.com/office/drawing/2014/main" id="{E8016299-B1D2-45E4-7795-1F7555A4E9C2}"/>
              </a:ext>
            </a:extLst>
          </p:cNvPr>
          <p:cNvSpPr/>
          <p:nvPr/>
        </p:nvSpPr>
        <p:spPr>
          <a:xfrm>
            <a:off x="502225" y="4629557"/>
            <a:ext cx="1728192" cy="648072"/>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DB9AFAC-9984-B866-095B-1774D9F8152F}"/>
              </a:ext>
            </a:extLst>
          </p:cNvPr>
          <p:cNvSpPr/>
          <p:nvPr/>
        </p:nvSpPr>
        <p:spPr>
          <a:xfrm>
            <a:off x="540586" y="3603449"/>
            <a:ext cx="1728192" cy="648072"/>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D2DAB16D-CE25-EFA4-482D-E4C4F5C39872}"/>
              </a:ext>
            </a:extLst>
          </p:cNvPr>
          <p:cNvSpPr/>
          <p:nvPr/>
        </p:nvSpPr>
        <p:spPr>
          <a:xfrm>
            <a:off x="708380" y="2309019"/>
            <a:ext cx="1260140" cy="947209"/>
          </a:xfrm>
          <a:prstGeom prst="ellipse">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7EFB0B0D-6D9A-A21E-C120-6DC9551B9501}"/>
              </a:ext>
            </a:extLst>
          </p:cNvPr>
          <p:cNvSpPr/>
          <p:nvPr/>
        </p:nvSpPr>
        <p:spPr>
          <a:xfrm>
            <a:off x="4926076" y="3048857"/>
            <a:ext cx="1728192" cy="648072"/>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D0773C3-CFFA-EFCA-F758-5EA368447932}"/>
              </a:ext>
            </a:extLst>
          </p:cNvPr>
          <p:cNvSpPr txBox="1"/>
          <p:nvPr/>
        </p:nvSpPr>
        <p:spPr>
          <a:xfrm>
            <a:off x="849879" y="2619746"/>
            <a:ext cx="1032883" cy="369332"/>
          </a:xfrm>
          <a:prstGeom prst="rect">
            <a:avLst/>
          </a:prstGeom>
          <a:solidFill>
            <a:srgbClr val="5B9BD5"/>
          </a:solidFill>
          <a:ln>
            <a:solidFill>
              <a:srgbClr val="5B9BD5"/>
            </a:solidFill>
          </a:ln>
        </p:spPr>
        <p:txBody>
          <a:bodyPr wrap="square" rtlCol="0">
            <a:spAutoFit/>
          </a:bodyPr>
          <a:lstStyle/>
          <a:p>
            <a:pPr algn="ctr"/>
            <a:r>
              <a:rPr lang="en-GB" b="1" dirty="0"/>
              <a:t>START</a:t>
            </a:r>
          </a:p>
        </p:txBody>
      </p:sp>
      <p:sp>
        <p:nvSpPr>
          <p:cNvPr id="9" name="TextBox 8">
            <a:extLst>
              <a:ext uri="{FF2B5EF4-FFF2-40B4-BE49-F238E27FC236}">
                <a16:creationId xmlns:a16="http://schemas.microsoft.com/office/drawing/2014/main" id="{B8403B17-2381-A281-8304-43DACF660DD9}"/>
              </a:ext>
            </a:extLst>
          </p:cNvPr>
          <p:cNvSpPr txBox="1"/>
          <p:nvPr/>
        </p:nvSpPr>
        <p:spPr>
          <a:xfrm>
            <a:off x="540586" y="3670534"/>
            <a:ext cx="1728192" cy="369332"/>
          </a:xfrm>
          <a:prstGeom prst="rect">
            <a:avLst/>
          </a:prstGeom>
          <a:solidFill>
            <a:srgbClr val="5B9BD5"/>
          </a:solidFill>
          <a:ln>
            <a:solidFill>
              <a:srgbClr val="5B9BD5"/>
            </a:solidFill>
          </a:ln>
        </p:spPr>
        <p:txBody>
          <a:bodyPr wrap="square" rtlCol="0">
            <a:spAutoFit/>
          </a:bodyPr>
          <a:lstStyle/>
          <a:p>
            <a:pPr algn="ctr"/>
            <a:r>
              <a:rPr lang="en-GB" dirty="0"/>
              <a:t>Roll a 6</a:t>
            </a:r>
          </a:p>
        </p:txBody>
      </p:sp>
      <p:sp>
        <p:nvSpPr>
          <p:cNvPr id="10" name="TextBox 9">
            <a:extLst>
              <a:ext uri="{FF2B5EF4-FFF2-40B4-BE49-F238E27FC236}">
                <a16:creationId xmlns:a16="http://schemas.microsoft.com/office/drawing/2014/main" id="{DE2D8F6A-F461-CB66-EBF7-1F4FC6A1A465}"/>
              </a:ext>
            </a:extLst>
          </p:cNvPr>
          <p:cNvSpPr txBox="1"/>
          <p:nvPr/>
        </p:nvSpPr>
        <p:spPr>
          <a:xfrm>
            <a:off x="509898" y="4637412"/>
            <a:ext cx="1712847" cy="646331"/>
          </a:xfrm>
          <a:prstGeom prst="rect">
            <a:avLst/>
          </a:prstGeom>
          <a:solidFill>
            <a:srgbClr val="5B9BD5"/>
          </a:solidFill>
          <a:ln>
            <a:solidFill>
              <a:srgbClr val="5B9BD5"/>
            </a:solidFill>
          </a:ln>
        </p:spPr>
        <p:txBody>
          <a:bodyPr wrap="square" rtlCol="0">
            <a:spAutoFit/>
          </a:bodyPr>
          <a:lstStyle/>
          <a:p>
            <a:pPr algn="ctr"/>
            <a:r>
              <a:rPr lang="en-GB" dirty="0"/>
              <a:t>Move forward 6 spaces</a:t>
            </a:r>
          </a:p>
        </p:txBody>
      </p:sp>
      <p:sp>
        <p:nvSpPr>
          <p:cNvPr id="11" name="TextBox 10">
            <a:extLst>
              <a:ext uri="{FF2B5EF4-FFF2-40B4-BE49-F238E27FC236}">
                <a16:creationId xmlns:a16="http://schemas.microsoft.com/office/drawing/2014/main" id="{3FE56C4B-3AA6-73DE-464B-D420F816856B}"/>
              </a:ext>
            </a:extLst>
          </p:cNvPr>
          <p:cNvSpPr txBox="1"/>
          <p:nvPr/>
        </p:nvSpPr>
        <p:spPr>
          <a:xfrm>
            <a:off x="442192" y="5615966"/>
            <a:ext cx="1725151" cy="954107"/>
          </a:xfrm>
          <a:prstGeom prst="rect">
            <a:avLst/>
          </a:prstGeom>
          <a:solidFill>
            <a:srgbClr val="5B9BD5"/>
          </a:solidFill>
          <a:ln>
            <a:solidFill>
              <a:srgbClr val="5B9BD5"/>
            </a:solidFill>
          </a:ln>
        </p:spPr>
        <p:txBody>
          <a:bodyPr wrap="square" rtlCol="0">
            <a:spAutoFit/>
          </a:bodyPr>
          <a:lstStyle/>
          <a:p>
            <a:pPr algn="ctr"/>
            <a:r>
              <a:rPr lang="en-GB" sz="1400" dirty="0"/>
              <a:t>Land on the primary school space. Move forward 2 spaces</a:t>
            </a:r>
          </a:p>
        </p:txBody>
      </p:sp>
      <p:sp>
        <p:nvSpPr>
          <p:cNvPr id="12" name="TextBox 11">
            <a:extLst>
              <a:ext uri="{FF2B5EF4-FFF2-40B4-BE49-F238E27FC236}">
                <a16:creationId xmlns:a16="http://schemas.microsoft.com/office/drawing/2014/main" id="{B9C2919D-7EB5-7F60-B223-125068030EF2}"/>
              </a:ext>
            </a:extLst>
          </p:cNvPr>
          <p:cNvSpPr txBox="1"/>
          <p:nvPr/>
        </p:nvSpPr>
        <p:spPr>
          <a:xfrm>
            <a:off x="2797799" y="3017687"/>
            <a:ext cx="1729858" cy="646331"/>
          </a:xfrm>
          <a:prstGeom prst="rect">
            <a:avLst/>
          </a:prstGeom>
          <a:solidFill>
            <a:srgbClr val="5B9BD5"/>
          </a:solidFill>
          <a:ln>
            <a:solidFill>
              <a:srgbClr val="5B9BD5"/>
            </a:solidFill>
          </a:ln>
        </p:spPr>
        <p:txBody>
          <a:bodyPr wrap="square" rtlCol="0">
            <a:spAutoFit/>
          </a:bodyPr>
          <a:lstStyle/>
          <a:p>
            <a:pPr algn="ctr"/>
            <a:r>
              <a:rPr lang="en-GB" dirty="0"/>
              <a:t>Move forward 2 spaces</a:t>
            </a:r>
          </a:p>
        </p:txBody>
      </p:sp>
      <p:sp>
        <p:nvSpPr>
          <p:cNvPr id="13" name="TextBox 12">
            <a:extLst>
              <a:ext uri="{FF2B5EF4-FFF2-40B4-BE49-F238E27FC236}">
                <a16:creationId xmlns:a16="http://schemas.microsoft.com/office/drawing/2014/main" id="{DA3BBED9-D82E-A6EB-F763-E0AB9161896A}"/>
              </a:ext>
            </a:extLst>
          </p:cNvPr>
          <p:cNvSpPr txBox="1"/>
          <p:nvPr/>
        </p:nvSpPr>
        <p:spPr>
          <a:xfrm>
            <a:off x="4959705" y="3152334"/>
            <a:ext cx="1678664" cy="369332"/>
          </a:xfrm>
          <a:prstGeom prst="rect">
            <a:avLst/>
          </a:prstGeom>
          <a:solidFill>
            <a:srgbClr val="5B9BD5"/>
          </a:solidFill>
          <a:ln>
            <a:solidFill>
              <a:srgbClr val="5B9BD5"/>
            </a:solidFill>
          </a:ln>
        </p:spPr>
        <p:txBody>
          <a:bodyPr wrap="square" rtlCol="0">
            <a:spAutoFit/>
          </a:bodyPr>
          <a:lstStyle/>
          <a:p>
            <a:pPr algn="ctr"/>
            <a:r>
              <a:rPr lang="en-GB" dirty="0"/>
              <a:t>Pick up card 5</a:t>
            </a:r>
          </a:p>
        </p:txBody>
      </p:sp>
      <p:sp>
        <p:nvSpPr>
          <p:cNvPr id="14" name="TextBox 13">
            <a:extLst>
              <a:ext uri="{FF2B5EF4-FFF2-40B4-BE49-F238E27FC236}">
                <a16:creationId xmlns:a16="http://schemas.microsoft.com/office/drawing/2014/main" id="{80DBA65E-C434-1EDC-6F89-3DBE9621EF02}"/>
              </a:ext>
            </a:extLst>
          </p:cNvPr>
          <p:cNvSpPr txBox="1"/>
          <p:nvPr/>
        </p:nvSpPr>
        <p:spPr>
          <a:xfrm>
            <a:off x="7132430" y="4988742"/>
            <a:ext cx="1584176" cy="923330"/>
          </a:xfrm>
          <a:prstGeom prst="rect">
            <a:avLst/>
          </a:prstGeom>
          <a:solidFill>
            <a:srgbClr val="5B9BD5"/>
          </a:solidFill>
          <a:ln>
            <a:solidFill>
              <a:srgbClr val="5B9BD5"/>
            </a:solidFill>
          </a:ln>
        </p:spPr>
        <p:txBody>
          <a:bodyPr wrap="square" rtlCol="0">
            <a:spAutoFit/>
          </a:bodyPr>
          <a:lstStyle/>
          <a:p>
            <a:pPr algn="ctr"/>
            <a:r>
              <a:rPr lang="en-GB" dirty="0"/>
              <a:t>Do nothing to my own counter</a:t>
            </a:r>
          </a:p>
        </p:txBody>
      </p:sp>
      <p:sp>
        <p:nvSpPr>
          <p:cNvPr id="15" name="TextBox 14">
            <a:extLst>
              <a:ext uri="{FF2B5EF4-FFF2-40B4-BE49-F238E27FC236}">
                <a16:creationId xmlns:a16="http://schemas.microsoft.com/office/drawing/2014/main" id="{248B8BC3-D56D-3422-F9D8-F4ACE2F42094}"/>
              </a:ext>
            </a:extLst>
          </p:cNvPr>
          <p:cNvSpPr txBox="1"/>
          <p:nvPr/>
        </p:nvSpPr>
        <p:spPr>
          <a:xfrm>
            <a:off x="4980019" y="5953899"/>
            <a:ext cx="1674249" cy="646331"/>
          </a:xfrm>
          <a:prstGeom prst="rect">
            <a:avLst/>
          </a:prstGeom>
          <a:solidFill>
            <a:srgbClr val="5B9BD5"/>
          </a:solidFill>
          <a:ln>
            <a:solidFill>
              <a:srgbClr val="5B9BD5"/>
            </a:solidFill>
          </a:ln>
        </p:spPr>
        <p:txBody>
          <a:bodyPr wrap="square" rtlCol="0">
            <a:spAutoFit/>
          </a:bodyPr>
          <a:lstStyle/>
          <a:p>
            <a:pPr algn="ctr"/>
            <a:r>
              <a:rPr lang="en-GB" dirty="0"/>
              <a:t>Move forward two spaces</a:t>
            </a:r>
          </a:p>
        </p:txBody>
      </p:sp>
      <p:cxnSp>
        <p:nvCxnSpPr>
          <p:cNvPr id="16" name="Straight Arrow Connector 15">
            <a:extLst>
              <a:ext uri="{FF2B5EF4-FFF2-40B4-BE49-F238E27FC236}">
                <a16:creationId xmlns:a16="http://schemas.microsoft.com/office/drawing/2014/main" id="{09C430DB-7606-9520-AAD3-E43112437B3A}"/>
              </a:ext>
            </a:extLst>
          </p:cNvPr>
          <p:cNvCxnSpPr/>
          <p:nvPr/>
        </p:nvCxnSpPr>
        <p:spPr>
          <a:xfrm flipH="1">
            <a:off x="1331847" y="3250006"/>
            <a:ext cx="6112" cy="360240"/>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1E52FE5-30CB-2FC4-7076-21892978EADA}"/>
              </a:ext>
            </a:extLst>
          </p:cNvPr>
          <p:cNvCxnSpPr/>
          <p:nvPr/>
        </p:nvCxnSpPr>
        <p:spPr>
          <a:xfrm>
            <a:off x="1331847" y="4239268"/>
            <a:ext cx="0" cy="382434"/>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627EB5E-627C-E1F4-32A4-A4D2BB98F939}"/>
              </a:ext>
            </a:extLst>
          </p:cNvPr>
          <p:cNvSpPr/>
          <p:nvPr/>
        </p:nvSpPr>
        <p:spPr>
          <a:xfrm>
            <a:off x="2797799" y="5953899"/>
            <a:ext cx="1728192" cy="648072"/>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7F162204-C7EC-C05C-85B2-B4971A6033C4}"/>
              </a:ext>
            </a:extLst>
          </p:cNvPr>
          <p:cNvSpPr txBox="1"/>
          <p:nvPr/>
        </p:nvSpPr>
        <p:spPr>
          <a:xfrm>
            <a:off x="2812183" y="6131717"/>
            <a:ext cx="1728192" cy="369332"/>
          </a:xfrm>
          <a:prstGeom prst="rect">
            <a:avLst/>
          </a:prstGeom>
          <a:noFill/>
        </p:spPr>
        <p:txBody>
          <a:bodyPr wrap="square" rtlCol="0">
            <a:spAutoFit/>
          </a:bodyPr>
          <a:lstStyle/>
          <a:p>
            <a:pPr algn="ctr"/>
            <a:r>
              <a:rPr lang="en-GB" dirty="0"/>
              <a:t>Roll a 6</a:t>
            </a:r>
          </a:p>
        </p:txBody>
      </p:sp>
      <p:sp>
        <p:nvSpPr>
          <p:cNvPr id="20" name="TextBox 19">
            <a:extLst>
              <a:ext uri="{FF2B5EF4-FFF2-40B4-BE49-F238E27FC236}">
                <a16:creationId xmlns:a16="http://schemas.microsoft.com/office/drawing/2014/main" id="{B68FE823-03FF-3421-09E7-245468099A82}"/>
              </a:ext>
            </a:extLst>
          </p:cNvPr>
          <p:cNvSpPr txBox="1"/>
          <p:nvPr/>
        </p:nvSpPr>
        <p:spPr>
          <a:xfrm>
            <a:off x="2797799" y="4981045"/>
            <a:ext cx="1728192" cy="646331"/>
          </a:xfrm>
          <a:prstGeom prst="rect">
            <a:avLst/>
          </a:prstGeom>
          <a:solidFill>
            <a:srgbClr val="5B9BD5"/>
          </a:solidFill>
          <a:ln>
            <a:solidFill>
              <a:srgbClr val="5B9BD5"/>
            </a:solidFill>
          </a:ln>
        </p:spPr>
        <p:txBody>
          <a:bodyPr wrap="square" rtlCol="0">
            <a:spAutoFit/>
          </a:bodyPr>
          <a:lstStyle/>
          <a:p>
            <a:pPr algn="ctr"/>
            <a:r>
              <a:rPr lang="en-GB" dirty="0"/>
              <a:t>Move forward 6 spaces</a:t>
            </a:r>
          </a:p>
        </p:txBody>
      </p:sp>
      <p:sp>
        <p:nvSpPr>
          <p:cNvPr id="21" name="Rectangle 20">
            <a:extLst>
              <a:ext uri="{FF2B5EF4-FFF2-40B4-BE49-F238E27FC236}">
                <a16:creationId xmlns:a16="http://schemas.microsoft.com/office/drawing/2014/main" id="{6B301268-D53A-9A57-BDAF-DED6E35C849A}"/>
              </a:ext>
            </a:extLst>
          </p:cNvPr>
          <p:cNvSpPr/>
          <p:nvPr/>
        </p:nvSpPr>
        <p:spPr>
          <a:xfrm>
            <a:off x="2797799" y="4039866"/>
            <a:ext cx="1728192" cy="648072"/>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91652EC-E4CF-5C8F-D690-94B4D1250CAD}"/>
              </a:ext>
            </a:extLst>
          </p:cNvPr>
          <p:cNvSpPr txBox="1"/>
          <p:nvPr/>
        </p:nvSpPr>
        <p:spPr>
          <a:xfrm>
            <a:off x="2833357" y="4179236"/>
            <a:ext cx="1728192" cy="369332"/>
          </a:xfrm>
          <a:prstGeom prst="rect">
            <a:avLst/>
          </a:prstGeom>
          <a:noFill/>
        </p:spPr>
        <p:txBody>
          <a:bodyPr wrap="square" rtlCol="0">
            <a:spAutoFit/>
          </a:bodyPr>
          <a:lstStyle/>
          <a:p>
            <a:pPr algn="ctr"/>
            <a:r>
              <a:rPr lang="en-GB" dirty="0"/>
              <a:t>Roll a 2</a:t>
            </a:r>
          </a:p>
        </p:txBody>
      </p:sp>
      <p:sp>
        <p:nvSpPr>
          <p:cNvPr id="23" name="Diamond 22">
            <a:extLst>
              <a:ext uri="{FF2B5EF4-FFF2-40B4-BE49-F238E27FC236}">
                <a16:creationId xmlns:a16="http://schemas.microsoft.com/office/drawing/2014/main" id="{B3245238-D2B8-9202-D819-DBD4A85D815E}"/>
              </a:ext>
            </a:extLst>
          </p:cNvPr>
          <p:cNvSpPr/>
          <p:nvPr/>
        </p:nvSpPr>
        <p:spPr>
          <a:xfrm>
            <a:off x="4858296" y="4153357"/>
            <a:ext cx="1903744" cy="1486113"/>
          </a:xfrm>
          <a:prstGeom prst="diamond">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3AA6C495-4F4D-C271-9329-770C16EBF8CE}"/>
              </a:ext>
            </a:extLst>
          </p:cNvPr>
          <p:cNvSpPr txBox="1"/>
          <p:nvPr/>
        </p:nvSpPr>
        <p:spPr>
          <a:xfrm>
            <a:off x="5008803" y="4519832"/>
            <a:ext cx="1512168" cy="646331"/>
          </a:xfrm>
          <a:prstGeom prst="rect">
            <a:avLst/>
          </a:prstGeom>
          <a:noFill/>
          <a:ln>
            <a:noFill/>
          </a:ln>
        </p:spPr>
        <p:txBody>
          <a:bodyPr wrap="square" rtlCol="0">
            <a:spAutoFit/>
          </a:bodyPr>
          <a:lstStyle/>
          <a:p>
            <a:pPr algn="ctr"/>
            <a:r>
              <a:rPr lang="en-GB" dirty="0"/>
              <a:t>Choose option 1 or 2</a:t>
            </a:r>
          </a:p>
        </p:txBody>
      </p:sp>
      <p:cxnSp>
        <p:nvCxnSpPr>
          <p:cNvPr id="25" name="Straight Arrow Connector 24">
            <a:extLst>
              <a:ext uri="{FF2B5EF4-FFF2-40B4-BE49-F238E27FC236}">
                <a16:creationId xmlns:a16="http://schemas.microsoft.com/office/drawing/2014/main" id="{67EAE730-74B0-9C88-85FC-C5F5787DFF0A}"/>
              </a:ext>
            </a:extLst>
          </p:cNvPr>
          <p:cNvCxnSpPr>
            <a:endCxn id="18" idx="1"/>
          </p:cNvCxnSpPr>
          <p:nvPr/>
        </p:nvCxnSpPr>
        <p:spPr>
          <a:xfrm flipV="1">
            <a:off x="2238090" y="6277935"/>
            <a:ext cx="559709" cy="2286"/>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6939FB7-4372-7137-7858-70E269376F78}"/>
              </a:ext>
            </a:extLst>
          </p:cNvPr>
          <p:cNvCxnSpPr>
            <a:stCxn id="18" idx="0"/>
          </p:cNvCxnSpPr>
          <p:nvPr/>
        </p:nvCxnSpPr>
        <p:spPr>
          <a:xfrm flipV="1">
            <a:off x="3661895" y="5627377"/>
            <a:ext cx="0" cy="326522"/>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480AA49-8981-9B28-DDEA-167D4D3E6C1D}"/>
              </a:ext>
            </a:extLst>
          </p:cNvPr>
          <p:cNvCxnSpPr>
            <a:stCxn id="20" idx="0"/>
            <a:endCxn id="21" idx="2"/>
          </p:cNvCxnSpPr>
          <p:nvPr/>
        </p:nvCxnSpPr>
        <p:spPr>
          <a:xfrm flipV="1">
            <a:off x="3661895" y="4687938"/>
            <a:ext cx="0" cy="293107"/>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E5F26169-3F05-EF53-EF42-D416C2C74645}"/>
              </a:ext>
            </a:extLst>
          </p:cNvPr>
          <p:cNvCxnSpPr>
            <a:stCxn id="21" idx="0"/>
          </p:cNvCxnSpPr>
          <p:nvPr/>
        </p:nvCxnSpPr>
        <p:spPr>
          <a:xfrm flipV="1">
            <a:off x="3661895" y="3670534"/>
            <a:ext cx="7669" cy="369332"/>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2BE21D5-90B2-AB08-00B0-6346A82A30D9}"/>
              </a:ext>
            </a:extLst>
          </p:cNvPr>
          <p:cNvCxnSpPr>
            <a:endCxn id="13" idx="1"/>
          </p:cNvCxnSpPr>
          <p:nvPr/>
        </p:nvCxnSpPr>
        <p:spPr>
          <a:xfrm flipV="1">
            <a:off x="4533660" y="3337000"/>
            <a:ext cx="426045" cy="9498"/>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6F38231-13A0-222F-AA8A-51258649D9EA}"/>
              </a:ext>
            </a:extLst>
          </p:cNvPr>
          <p:cNvCxnSpPr>
            <a:stCxn id="7" idx="2"/>
            <a:endCxn id="23" idx="0"/>
          </p:cNvCxnSpPr>
          <p:nvPr/>
        </p:nvCxnSpPr>
        <p:spPr>
          <a:xfrm>
            <a:off x="5790172" y="3696929"/>
            <a:ext cx="19996" cy="456428"/>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CEE4F64C-0386-B188-6BE7-127F416331D2}"/>
              </a:ext>
            </a:extLst>
          </p:cNvPr>
          <p:cNvCxnSpPr/>
          <p:nvPr/>
        </p:nvCxnSpPr>
        <p:spPr>
          <a:xfrm>
            <a:off x="5812046" y="5487300"/>
            <a:ext cx="3649" cy="505925"/>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439002C-EA52-9FE1-5A6B-4B62FA74E4B8}"/>
              </a:ext>
            </a:extLst>
          </p:cNvPr>
          <p:cNvCxnSpPr>
            <a:stCxn id="23" idx="3"/>
          </p:cNvCxnSpPr>
          <p:nvPr/>
        </p:nvCxnSpPr>
        <p:spPr>
          <a:xfrm>
            <a:off x="6762040" y="4896414"/>
            <a:ext cx="370390" cy="142606"/>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6170A0E-BCF0-F958-A843-7793C9216599}"/>
              </a:ext>
            </a:extLst>
          </p:cNvPr>
          <p:cNvCxnSpPr>
            <a:stCxn id="15" idx="3"/>
            <a:endCxn id="34" idx="1"/>
          </p:cNvCxnSpPr>
          <p:nvPr/>
        </p:nvCxnSpPr>
        <p:spPr>
          <a:xfrm>
            <a:off x="6654268" y="6277065"/>
            <a:ext cx="652146" cy="39318"/>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7ADCFEA-116C-9718-4D4F-425BF0C53614}"/>
              </a:ext>
            </a:extLst>
          </p:cNvPr>
          <p:cNvSpPr txBox="1"/>
          <p:nvPr/>
        </p:nvSpPr>
        <p:spPr>
          <a:xfrm>
            <a:off x="7306414" y="6131717"/>
            <a:ext cx="1236208" cy="369332"/>
          </a:xfrm>
          <a:prstGeom prst="rect">
            <a:avLst/>
          </a:prstGeom>
          <a:noFill/>
        </p:spPr>
        <p:txBody>
          <a:bodyPr wrap="square" rtlCol="0">
            <a:spAutoFit/>
          </a:bodyPr>
          <a:lstStyle/>
          <a:p>
            <a:r>
              <a:rPr lang="en-GB" dirty="0"/>
              <a:t>(and so on)</a:t>
            </a:r>
          </a:p>
        </p:txBody>
      </p:sp>
      <p:cxnSp>
        <p:nvCxnSpPr>
          <p:cNvPr id="35" name="Straight Arrow Connector 34">
            <a:extLst>
              <a:ext uri="{FF2B5EF4-FFF2-40B4-BE49-F238E27FC236}">
                <a16:creationId xmlns:a16="http://schemas.microsoft.com/office/drawing/2014/main" id="{370907E4-4936-BDDB-33C1-D8D60732367C}"/>
              </a:ext>
            </a:extLst>
          </p:cNvPr>
          <p:cNvCxnSpPr/>
          <p:nvPr/>
        </p:nvCxnSpPr>
        <p:spPr>
          <a:xfrm flipH="1">
            <a:off x="8716606" y="4177594"/>
            <a:ext cx="325335" cy="81114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58149A1-DCED-6150-F3C8-C1853809CD6E}"/>
              </a:ext>
            </a:extLst>
          </p:cNvPr>
          <p:cNvCxnSpPr/>
          <p:nvPr/>
        </p:nvCxnSpPr>
        <p:spPr>
          <a:xfrm>
            <a:off x="1304767" y="5244942"/>
            <a:ext cx="0" cy="382434"/>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sp>
        <p:nvSpPr>
          <p:cNvPr id="37" name="Content Placeholder 1">
            <a:extLst>
              <a:ext uri="{FF2B5EF4-FFF2-40B4-BE49-F238E27FC236}">
                <a16:creationId xmlns:a16="http://schemas.microsoft.com/office/drawing/2014/main" id="{575A9DE8-F640-46E5-7B01-E85FC67D7367}"/>
              </a:ext>
            </a:extLst>
          </p:cNvPr>
          <p:cNvSpPr>
            <a:spLocks noGrp="1"/>
          </p:cNvSpPr>
          <p:nvPr>
            <p:ph idx="1"/>
          </p:nvPr>
        </p:nvSpPr>
        <p:spPr>
          <a:xfrm>
            <a:off x="7184955" y="1558241"/>
            <a:ext cx="2506773" cy="2134421"/>
          </a:xfrm>
        </p:spPr>
        <p:txBody>
          <a:bodyPr>
            <a:normAutofit lnSpcReduction="10000"/>
          </a:bodyPr>
          <a:lstStyle/>
          <a:p>
            <a:r>
              <a:rPr lang="en-GB" sz="1600" b="0" u="sng" dirty="0"/>
              <a:t>Note:</a:t>
            </a:r>
            <a:r>
              <a:rPr lang="en-GB" sz="1600" b="0" dirty="0"/>
              <a:t> Normally, this command would lead onto another command, however to keep this algorithm as simple as possible, we will continue with the option that was taken in the game.</a:t>
            </a:r>
            <a:endParaRPr lang="en-GB" sz="1600" b="0" u="sng" dirty="0"/>
          </a:p>
          <a:p>
            <a:endParaRPr lang="en-GB" sz="1600" b="0" dirty="0"/>
          </a:p>
        </p:txBody>
      </p:sp>
    </p:spTree>
    <p:extLst>
      <p:ext uri="{BB962C8B-B14F-4D97-AF65-F5344CB8AC3E}">
        <p14:creationId xmlns:p14="http://schemas.microsoft.com/office/powerpoint/2010/main" val="118366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par>
                                <p:cTn id="68" presetID="10" presetClass="entr" presetSubtype="0"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par>
                                <p:cTn id="79" presetID="10"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500"/>
                                        <p:tgtEl>
                                          <p:spTgt spid="15"/>
                                        </p:tgtEl>
                                      </p:cBhvr>
                                    </p:animEffect>
                                  </p:childTnLst>
                                </p:cTn>
                              </p:par>
                              <p:par>
                                <p:cTn id="91" presetID="10" presetClass="entr" presetSubtype="0" fill="hold"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500"/>
                                        <p:tgtEl>
                                          <p:spTgt spid="31"/>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childTnLst>
                                </p:cTn>
                              </p:par>
                              <p:par>
                                <p:cTn id="102" presetID="10" presetClass="entr" presetSubtype="0" fill="hold" nodeType="with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fade">
                                      <p:cBhvr>
                                        <p:cTn id="109" dur="500"/>
                                        <p:tgtEl>
                                          <p:spTgt spid="3"/>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2"/>
                                        </p:tgtEl>
                                        <p:attrNameLst>
                                          <p:attrName>style.visibility</p:attrName>
                                        </p:attrNameLst>
                                      </p:cBhvr>
                                      <p:to>
                                        <p:strVal val="visible"/>
                                      </p:to>
                                    </p:set>
                                    <p:animEffect transition="in" filter="fade">
                                      <p:cBhvr>
                                        <p:cTn id="114" dur="500"/>
                                        <p:tgtEl>
                                          <p:spTgt spid="2"/>
                                        </p:tgtEl>
                                      </p:cBhvr>
                                    </p:animEffect>
                                  </p:childTnLst>
                                </p:cTn>
                              </p:par>
                              <p:par>
                                <p:cTn id="115" presetID="10" presetClass="entr" presetSubtype="0" fill="hold" nodeType="with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fade">
                                      <p:cBhvr>
                                        <p:cTn id="1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animBg="1"/>
      <p:bldP spid="19" grpId="0"/>
      <p:bldP spid="20" grpId="0" animBg="1"/>
      <p:bldP spid="21" grpId="0" animBg="1"/>
      <p:bldP spid="22" grpId="0"/>
      <p:bldP spid="23" grpId="0" animBg="1"/>
      <p:bldP spid="24"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Evaluation</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normAutofit/>
          </a:bodyPr>
          <a:lstStyle/>
          <a:p>
            <a:pPr marL="624078" indent="-514350">
              <a:buAutoNum type="arabicParenR"/>
            </a:pPr>
            <a:r>
              <a:rPr lang="en-GB" sz="2800" b="0" dirty="0"/>
              <a:t>How could you improve your flow chart if you had more time?</a:t>
            </a:r>
          </a:p>
          <a:p>
            <a:pPr marL="624078" indent="-514350">
              <a:buAutoNum type="arabicParenR"/>
            </a:pPr>
            <a:endParaRPr lang="en-GB" sz="2800" b="0" dirty="0"/>
          </a:p>
          <a:p>
            <a:pPr marL="624078" indent="-514350">
              <a:buAutoNum type="arabicParenR"/>
            </a:pPr>
            <a:r>
              <a:rPr lang="en-GB" sz="2800" b="0" dirty="0"/>
              <a:t>What is difficult about creating the flow charts?</a:t>
            </a:r>
          </a:p>
          <a:p>
            <a:pPr marL="624078" indent="-514350">
              <a:buAutoNum type="arabicParenR"/>
            </a:pPr>
            <a:endParaRPr lang="en-GB" sz="2800" b="0" dirty="0"/>
          </a:p>
          <a:p>
            <a:pPr marL="624078" indent="-514350">
              <a:buAutoNum type="arabicParenR"/>
            </a:pPr>
            <a:r>
              <a:rPr lang="en-GB" sz="2800" b="0" dirty="0"/>
              <a:t>Would you say that the flow chart you created today is very realistic?</a:t>
            </a:r>
          </a:p>
          <a:p>
            <a:pPr marL="0" indent="0">
              <a:buNone/>
            </a:pPr>
            <a:endParaRPr lang="en-GB" sz="2800" dirty="0"/>
          </a:p>
        </p:txBody>
      </p:sp>
    </p:spTree>
    <p:extLst>
      <p:ext uri="{BB962C8B-B14F-4D97-AF65-F5344CB8AC3E}">
        <p14:creationId xmlns:p14="http://schemas.microsoft.com/office/powerpoint/2010/main" val="1065155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Algorithms in Real Life</a:t>
            </a:r>
          </a:p>
        </p:txBody>
      </p:sp>
      <p:pic>
        <p:nvPicPr>
          <p:cNvPr id="2" name="Picture 2" descr="http://www.thedrum.com/uploads/news/tmp/63808/amazon.jpg">
            <a:extLst>
              <a:ext uri="{FF2B5EF4-FFF2-40B4-BE49-F238E27FC236}">
                <a16:creationId xmlns:a16="http://schemas.microsoft.com/office/drawing/2014/main" id="{C18F8C6B-E7DB-F0B9-8BA5-C58AE289D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5098" y="2448845"/>
            <a:ext cx="4796167" cy="26712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Content Placeholder 1">
            <a:extLst>
              <a:ext uri="{FF2B5EF4-FFF2-40B4-BE49-F238E27FC236}">
                <a16:creationId xmlns:a16="http://schemas.microsoft.com/office/drawing/2014/main" id="{924B6F4E-1D2E-D704-82A9-8D7CF301B580}"/>
              </a:ext>
            </a:extLst>
          </p:cNvPr>
          <p:cNvSpPr>
            <a:spLocks noGrp="1"/>
          </p:cNvSpPr>
          <p:nvPr>
            <p:ph idx="1"/>
          </p:nvPr>
        </p:nvSpPr>
        <p:spPr>
          <a:xfrm>
            <a:off x="608809" y="2309019"/>
            <a:ext cx="5128095" cy="4396581"/>
          </a:xfrm>
        </p:spPr>
        <p:txBody>
          <a:bodyPr>
            <a:normAutofit/>
          </a:bodyPr>
          <a:lstStyle/>
          <a:p>
            <a:r>
              <a:rPr lang="en-GB" sz="2400" b="0" dirty="0"/>
              <a:t>“ALGORITHMS have become the instruction manuals for a host of routine consumer transactions.</a:t>
            </a:r>
          </a:p>
          <a:p>
            <a:r>
              <a:rPr lang="en-GB" sz="2400" b="0" dirty="0"/>
              <a:t>Browse for a book on Amazon.com and algorithms generate recommendations for other titles to buy. “</a:t>
            </a:r>
            <a:endParaRPr lang="en-GB" sz="2400" b="0" i="1" dirty="0">
              <a:hlinkClick r:id="rId3"/>
            </a:endParaRPr>
          </a:p>
          <a:p>
            <a:endParaRPr lang="en-GB" sz="2400" b="0" dirty="0"/>
          </a:p>
        </p:txBody>
      </p:sp>
    </p:spTree>
    <p:extLst>
      <p:ext uri="{BB962C8B-B14F-4D97-AF65-F5344CB8AC3E}">
        <p14:creationId xmlns:p14="http://schemas.microsoft.com/office/powerpoint/2010/main" val="208593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Algorithms in Real Life</a:t>
            </a:r>
          </a:p>
        </p:txBody>
      </p:sp>
      <p:sp>
        <p:nvSpPr>
          <p:cNvPr id="2" name="Content Placeholder 1">
            <a:extLst>
              <a:ext uri="{FF2B5EF4-FFF2-40B4-BE49-F238E27FC236}">
                <a16:creationId xmlns:a16="http://schemas.microsoft.com/office/drawing/2014/main" id="{B05AD2A3-59DA-7076-77C2-F4001B3B3589}"/>
              </a:ext>
            </a:extLst>
          </p:cNvPr>
          <p:cNvSpPr>
            <a:spLocks noGrp="1"/>
          </p:cNvSpPr>
          <p:nvPr>
            <p:ph idx="1"/>
          </p:nvPr>
        </p:nvSpPr>
        <p:spPr>
          <a:xfrm>
            <a:off x="1082573" y="2103437"/>
            <a:ext cx="4844205" cy="1570205"/>
          </a:xfrm>
        </p:spPr>
        <p:txBody>
          <a:bodyPr>
            <a:normAutofit/>
          </a:bodyPr>
          <a:lstStyle/>
          <a:p>
            <a:r>
              <a:rPr lang="en-GB" sz="2400" b="0" dirty="0"/>
              <a:t>“Buy a copy and they help a logistics firm to decide on the best delivery route.”</a:t>
            </a:r>
          </a:p>
          <a:p>
            <a:endParaRPr lang="en-GB" b="0" dirty="0"/>
          </a:p>
        </p:txBody>
      </p:sp>
      <p:pic>
        <p:nvPicPr>
          <p:cNvPr id="3" name="Picture 2" descr="http://www.callcentrehelper.com/images/stories/2010/call-centre-5101.jpg">
            <a:extLst>
              <a:ext uri="{FF2B5EF4-FFF2-40B4-BE49-F238E27FC236}">
                <a16:creationId xmlns:a16="http://schemas.microsoft.com/office/drawing/2014/main" id="{173815B5-9B4B-B930-FFD1-764430E512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705" r="10345"/>
          <a:stretch/>
        </p:blipFill>
        <p:spPr bwMode="auto">
          <a:xfrm>
            <a:off x="1082573" y="3429000"/>
            <a:ext cx="3997046" cy="29992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4" descr="http://udig.refractions.net/gallery/eurobios/eurobios2.png">
            <a:extLst>
              <a:ext uri="{FF2B5EF4-FFF2-40B4-BE49-F238E27FC236}">
                <a16:creationId xmlns:a16="http://schemas.microsoft.com/office/drawing/2014/main" id="{5D02425F-86D9-D2C6-FD21-891D9777B1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6420" y="1306444"/>
            <a:ext cx="4337380" cy="271485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1">
            <a:extLst>
              <a:ext uri="{FF2B5EF4-FFF2-40B4-BE49-F238E27FC236}">
                <a16:creationId xmlns:a16="http://schemas.microsoft.com/office/drawing/2014/main" id="{C8145AED-2D46-E2A6-35DC-81B21B16B9BE}"/>
              </a:ext>
            </a:extLst>
          </p:cNvPr>
          <p:cNvSpPr txBox="1">
            <a:spLocks/>
          </p:cNvSpPr>
          <p:nvPr/>
        </p:nvSpPr>
        <p:spPr>
          <a:xfrm>
            <a:off x="5926778" y="4305741"/>
            <a:ext cx="5427022" cy="23036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b="1"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95478" indent="-285750">
              <a:lnSpc>
                <a:spcPct val="100000"/>
              </a:lnSpc>
              <a:spcBef>
                <a:spcPts val="0"/>
              </a:spcBef>
            </a:pPr>
            <a:r>
              <a:rPr lang="en-GB" sz="2400" b="0" dirty="0">
                <a:solidFill>
                  <a:srgbClr val="505759"/>
                </a:solidFill>
                <a:latin typeface="Verdana" panose="020B0604030504040204" pitchFamily="34" charset="0"/>
                <a:ea typeface="Verdana" panose="020B0604030504040204" pitchFamily="34" charset="0"/>
              </a:rPr>
              <a:t>“Ring to check your order's progress and more algorithms spring into action to determine the quickest connection to and through a call-centre.“</a:t>
            </a:r>
          </a:p>
          <a:p>
            <a:endParaRPr lang="en-GB" sz="3600" b="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540472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Operational Research</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a:xfrm>
            <a:off x="368968" y="2149642"/>
            <a:ext cx="10984832" cy="4027321"/>
          </a:xfrm>
        </p:spPr>
        <p:txBody>
          <a:bodyPr>
            <a:normAutofit fontScale="92500"/>
          </a:bodyPr>
          <a:lstStyle/>
          <a:p>
            <a:pPr>
              <a:buClr>
                <a:schemeClr val="bg2">
                  <a:lumMod val="25000"/>
                </a:schemeClr>
              </a:buClr>
              <a:buFont typeface="Calibri" panose="020F0502020204030204" pitchFamily="34" charset="0"/>
              <a:buChar char="∞"/>
            </a:pPr>
            <a:r>
              <a:rPr lang="en-GB" sz="2400" b="0" dirty="0"/>
              <a:t>Operational Research (O.R.) is the application of mathematical methods to tackle real-life problems associated with decision-making in businesses and other enterprises.</a:t>
            </a:r>
          </a:p>
          <a:p>
            <a:pPr marL="0" indent="0">
              <a:buClr>
                <a:schemeClr val="bg2">
                  <a:lumMod val="25000"/>
                </a:schemeClr>
              </a:buClr>
              <a:buNone/>
            </a:pPr>
            <a:endParaRPr lang="en-GB" sz="2400" b="0" dirty="0"/>
          </a:p>
          <a:p>
            <a:pPr>
              <a:buClr>
                <a:schemeClr val="bg2">
                  <a:lumMod val="25000"/>
                </a:schemeClr>
              </a:buClr>
              <a:buFont typeface="Calibri" panose="020F0502020204030204" pitchFamily="34" charset="0"/>
              <a:buChar char="∞"/>
            </a:pPr>
            <a:r>
              <a:rPr lang="en-GB" sz="2400" b="0" dirty="0"/>
              <a:t>O.R. combines</a:t>
            </a:r>
          </a:p>
          <a:p>
            <a:pPr>
              <a:buNone/>
            </a:pPr>
            <a:endParaRPr lang="en-GB" sz="2400" b="0" dirty="0"/>
          </a:p>
          <a:p>
            <a:pPr>
              <a:buNone/>
            </a:pPr>
            <a:endParaRPr lang="en-GB" sz="2400" b="0" dirty="0"/>
          </a:p>
          <a:p>
            <a:pPr>
              <a:buNone/>
            </a:pPr>
            <a:endParaRPr lang="en-GB" sz="2400" b="0" dirty="0"/>
          </a:p>
          <a:p>
            <a:pPr>
              <a:buNone/>
            </a:pPr>
            <a:endParaRPr lang="en-GB" sz="2400" b="0" dirty="0"/>
          </a:p>
          <a:p>
            <a:pPr>
              <a:buNone/>
            </a:pPr>
            <a:r>
              <a:rPr lang="en-GB" sz="2400" b="0" dirty="0"/>
              <a:t>	to provide the means for making more informed and better decisions.</a:t>
            </a:r>
          </a:p>
          <a:p>
            <a:endParaRPr lang="en-GB" sz="2400" dirty="0"/>
          </a:p>
        </p:txBody>
      </p:sp>
      <p:grpSp>
        <p:nvGrpSpPr>
          <p:cNvPr id="2" name="Group 1">
            <a:extLst>
              <a:ext uri="{FF2B5EF4-FFF2-40B4-BE49-F238E27FC236}">
                <a16:creationId xmlns:a16="http://schemas.microsoft.com/office/drawing/2014/main" id="{AA6197A7-4791-E0C7-A330-7839939D73CD}"/>
              </a:ext>
            </a:extLst>
          </p:cNvPr>
          <p:cNvGrpSpPr/>
          <p:nvPr/>
        </p:nvGrpSpPr>
        <p:grpSpPr>
          <a:xfrm>
            <a:off x="2881229" y="3956556"/>
            <a:ext cx="6429541" cy="1220089"/>
            <a:chOff x="1214293" y="3640013"/>
            <a:chExt cx="6429541" cy="1220089"/>
          </a:xfrm>
        </p:grpSpPr>
        <p:pic>
          <p:nvPicPr>
            <p:cNvPr id="3" name="Picture 8" descr="MCj04238280000[1]">
              <a:extLst>
                <a:ext uri="{FF2B5EF4-FFF2-40B4-BE49-F238E27FC236}">
                  <a16:creationId xmlns:a16="http://schemas.microsoft.com/office/drawing/2014/main" id="{1D3F1C41-BF8C-DAA4-621D-16F49E55CA5F}"/>
                </a:ext>
              </a:extLst>
            </p:cNvPr>
            <p:cNvPicPr>
              <a:picLocks noChangeAspect="1" noChangeArrowheads="1"/>
            </p:cNvPicPr>
            <p:nvPr/>
          </p:nvPicPr>
          <p:blipFill>
            <a:blip r:embed="rId2" cstate="print"/>
            <a:srcRect/>
            <a:stretch>
              <a:fillRect/>
            </a:stretch>
          </p:blipFill>
          <p:spPr>
            <a:xfrm>
              <a:off x="3219046" y="3772506"/>
              <a:ext cx="857256" cy="1087596"/>
            </a:xfrm>
            <a:prstGeom prst="rect">
              <a:avLst/>
            </a:prstGeom>
            <a:noFill/>
            <a:ln/>
          </p:spPr>
        </p:pic>
        <p:grpSp>
          <p:nvGrpSpPr>
            <p:cNvPr id="4" name="Group 3">
              <a:extLst>
                <a:ext uri="{FF2B5EF4-FFF2-40B4-BE49-F238E27FC236}">
                  <a16:creationId xmlns:a16="http://schemas.microsoft.com/office/drawing/2014/main" id="{01189B76-C8D9-8AF0-2382-7308128AF496}"/>
                </a:ext>
              </a:extLst>
            </p:cNvPr>
            <p:cNvGrpSpPr/>
            <p:nvPr/>
          </p:nvGrpSpPr>
          <p:grpSpPr>
            <a:xfrm>
              <a:off x="1214293" y="3640013"/>
              <a:ext cx="6429541" cy="1200329"/>
              <a:chOff x="1357169" y="4143380"/>
              <a:chExt cx="6429541" cy="1200329"/>
            </a:xfrm>
          </p:grpSpPr>
          <p:sp>
            <p:nvSpPr>
              <p:cNvPr id="7" name="Text Box 11">
                <a:extLst>
                  <a:ext uri="{FF2B5EF4-FFF2-40B4-BE49-F238E27FC236}">
                    <a16:creationId xmlns:a16="http://schemas.microsoft.com/office/drawing/2014/main" id="{049282A6-8E8E-5DE8-1395-D55A8DE8E26E}"/>
                  </a:ext>
                </a:extLst>
              </p:cNvPr>
              <p:cNvSpPr txBox="1">
                <a:spLocks noChangeArrowheads="1"/>
              </p:cNvSpPr>
              <p:nvPr/>
            </p:nvSpPr>
            <p:spPr bwMode="auto">
              <a:xfrm>
                <a:off x="1357169" y="4500570"/>
                <a:ext cx="1841556" cy="584775"/>
              </a:xfrm>
              <a:prstGeom prst="rect">
                <a:avLst/>
              </a:prstGeom>
              <a:noFill/>
              <a:ln w="9525">
                <a:noFill/>
                <a:miter lim="800000"/>
                <a:headEnd/>
                <a:tailEnd/>
              </a:ln>
              <a:effectLst/>
            </p:spPr>
            <p:txBody>
              <a:bodyPr wrap="square">
                <a:spAutoFit/>
              </a:bodyPr>
              <a:lstStyle/>
              <a:p>
                <a:r>
                  <a:rPr lang="en-GB" sz="1600" b="1" dirty="0"/>
                  <a:t>A way of thinking </a:t>
                </a:r>
              </a:p>
              <a:p>
                <a:r>
                  <a:rPr lang="en-GB" sz="1600" b="1" dirty="0"/>
                  <a:t>&amp; communicating</a:t>
                </a:r>
                <a:endParaRPr lang="en-US" sz="1600" b="1" dirty="0"/>
              </a:p>
            </p:txBody>
          </p:sp>
          <p:sp>
            <p:nvSpPr>
              <p:cNvPr id="8" name="Text Box 12">
                <a:extLst>
                  <a:ext uri="{FF2B5EF4-FFF2-40B4-BE49-F238E27FC236}">
                    <a16:creationId xmlns:a16="http://schemas.microsoft.com/office/drawing/2014/main" id="{8CBA79B6-6125-9FFC-28AD-D39DE501F14C}"/>
                  </a:ext>
                </a:extLst>
              </p:cNvPr>
              <p:cNvSpPr txBox="1">
                <a:spLocks noChangeArrowheads="1"/>
              </p:cNvSpPr>
              <p:nvPr/>
            </p:nvSpPr>
            <p:spPr bwMode="auto">
              <a:xfrm>
                <a:off x="4382375" y="4143380"/>
                <a:ext cx="622621" cy="1200329"/>
              </a:xfrm>
              <a:prstGeom prst="rect">
                <a:avLst/>
              </a:prstGeom>
              <a:noFill/>
              <a:ln w="9525">
                <a:noFill/>
                <a:miter lim="800000"/>
                <a:headEnd/>
                <a:tailEnd/>
              </a:ln>
              <a:effectLst/>
            </p:spPr>
            <p:txBody>
              <a:bodyPr wrap="square">
                <a:spAutoFit/>
              </a:bodyPr>
              <a:lstStyle/>
              <a:p>
                <a:r>
                  <a:rPr lang="en-GB" sz="7200" dirty="0"/>
                  <a:t>+</a:t>
                </a:r>
                <a:endParaRPr lang="en-US" sz="7200" dirty="0"/>
              </a:p>
            </p:txBody>
          </p:sp>
          <p:pic>
            <p:nvPicPr>
              <p:cNvPr id="9" name="Picture 13" descr="MCj04316130000[1]">
                <a:extLst>
                  <a:ext uri="{FF2B5EF4-FFF2-40B4-BE49-F238E27FC236}">
                    <a16:creationId xmlns:a16="http://schemas.microsoft.com/office/drawing/2014/main" id="{1F7F7947-74BC-DAC5-850E-95AE35EE57F2}"/>
                  </a:ext>
                </a:extLst>
              </p:cNvPr>
              <p:cNvPicPr>
                <a:picLocks noGrp="1" noChangeAspect="1" noChangeArrowheads="1"/>
              </p:cNvPicPr>
              <p:nvPr>
                <p:ph sz="half" idx="1"/>
              </p:nvPr>
            </p:nvPicPr>
            <p:blipFill>
              <a:blip r:embed="rId3" cstate="print"/>
              <a:srcRect/>
              <a:stretch>
                <a:fillRect/>
              </a:stretch>
            </p:blipFill>
            <p:spPr>
              <a:xfrm>
                <a:off x="5168193" y="4357694"/>
                <a:ext cx="1265353" cy="880075"/>
              </a:xfrm>
              <a:noFill/>
              <a:ln/>
            </p:spPr>
          </p:pic>
          <p:sp>
            <p:nvSpPr>
              <p:cNvPr id="10" name="Text Box 16">
                <a:extLst>
                  <a:ext uri="{FF2B5EF4-FFF2-40B4-BE49-F238E27FC236}">
                    <a16:creationId xmlns:a16="http://schemas.microsoft.com/office/drawing/2014/main" id="{B3BE35A8-F172-0E54-3987-BA51B4C629EA}"/>
                  </a:ext>
                </a:extLst>
              </p:cNvPr>
              <p:cNvSpPr txBox="1">
                <a:spLocks noChangeArrowheads="1"/>
              </p:cNvSpPr>
              <p:nvPr/>
            </p:nvSpPr>
            <p:spPr bwMode="auto">
              <a:xfrm>
                <a:off x="6668391" y="4500570"/>
                <a:ext cx="1118319" cy="584775"/>
              </a:xfrm>
              <a:prstGeom prst="rect">
                <a:avLst/>
              </a:prstGeom>
              <a:noFill/>
              <a:ln w="9525">
                <a:noFill/>
                <a:miter lim="800000"/>
                <a:headEnd/>
                <a:tailEnd/>
              </a:ln>
              <a:effectLst/>
            </p:spPr>
            <p:txBody>
              <a:bodyPr wrap="none">
                <a:spAutoFit/>
              </a:bodyPr>
              <a:lstStyle/>
              <a:p>
                <a:r>
                  <a:rPr lang="en-GB" sz="1600" b="1" dirty="0"/>
                  <a:t>Analytical </a:t>
                </a:r>
              </a:p>
              <a:p>
                <a:r>
                  <a:rPr lang="en-GB" sz="1600" b="1" dirty="0"/>
                  <a:t>techniques</a:t>
                </a:r>
              </a:p>
            </p:txBody>
          </p:sp>
        </p:grpSp>
      </p:grpSp>
    </p:spTree>
    <p:extLst>
      <p:ext uri="{BB962C8B-B14F-4D97-AF65-F5344CB8AC3E}">
        <p14:creationId xmlns:p14="http://schemas.microsoft.com/office/powerpoint/2010/main" val="91697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How is O.R. useful?</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lstStyle/>
          <a:p>
            <a:pPr>
              <a:buClr>
                <a:schemeClr val="bg2">
                  <a:lumMod val="25000"/>
                </a:schemeClr>
              </a:buClr>
              <a:buFont typeface="Calibri" panose="020F0502020204030204" pitchFamily="34" charset="0"/>
              <a:buChar char="∞"/>
            </a:pPr>
            <a:r>
              <a:rPr lang="en-GB" sz="2000" b="0" dirty="0">
                <a:solidFill>
                  <a:schemeClr val="accent1"/>
                </a:solidFill>
              </a:rPr>
              <a:t>Optimisation</a:t>
            </a:r>
            <a:r>
              <a:rPr lang="en-GB" sz="2000" b="0" dirty="0">
                <a:solidFill>
                  <a:srgbClr val="FF0000"/>
                </a:solidFill>
              </a:rPr>
              <a:t> </a:t>
            </a:r>
            <a:r>
              <a:rPr lang="en-GB" sz="2000" b="0" dirty="0"/>
              <a:t>is a way to solve problems in which one seeks to achieve the best outcome.</a:t>
            </a:r>
          </a:p>
          <a:p>
            <a:pPr>
              <a:buClr>
                <a:schemeClr val="bg2">
                  <a:lumMod val="25000"/>
                </a:schemeClr>
              </a:buClr>
              <a:buFont typeface="Calibri" panose="020F0502020204030204" pitchFamily="34" charset="0"/>
              <a:buChar char="∞"/>
            </a:pPr>
            <a:r>
              <a:rPr lang="en-GB" sz="2000" b="0" dirty="0">
                <a:solidFill>
                  <a:schemeClr val="accent1"/>
                </a:solidFill>
              </a:rPr>
              <a:t>Simulation</a:t>
            </a:r>
            <a:r>
              <a:rPr lang="en-GB" sz="2000" b="0" dirty="0"/>
              <a:t> allows you to try out different approaches by simulating events numerous times and answer the “What if…?” question. </a:t>
            </a:r>
          </a:p>
          <a:p>
            <a:pPr>
              <a:buClr>
                <a:schemeClr val="bg2">
                  <a:lumMod val="25000"/>
                </a:schemeClr>
              </a:buClr>
              <a:buFont typeface="Calibri" panose="020F0502020204030204" pitchFamily="34" charset="0"/>
              <a:buChar char="∞"/>
            </a:pPr>
            <a:r>
              <a:rPr lang="en-GB" sz="2000" b="0" dirty="0">
                <a:solidFill>
                  <a:schemeClr val="accent1"/>
                </a:solidFill>
              </a:rPr>
              <a:t>Queuing theory </a:t>
            </a:r>
            <a:r>
              <a:rPr lang="en-GB" sz="2000" b="0" dirty="0"/>
              <a:t>is used to approximate a real queuing situation or system, so the queuing behaviour can be analysed mathematically.</a:t>
            </a:r>
          </a:p>
          <a:p>
            <a:pPr>
              <a:buClr>
                <a:schemeClr val="bg2">
                  <a:lumMod val="25000"/>
                </a:schemeClr>
              </a:buClr>
              <a:buFont typeface="Calibri" panose="020F0502020204030204" pitchFamily="34" charset="0"/>
              <a:buChar char="∞"/>
            </a:pPr>
            <a:r>
              <a:rPr lang="en-GB" sz="2000" b="0" dirty="0"/>
              <a:t>Other techniques include:</a:t>
            </a:r>
          </a:p>
          <a:p>
            <a:endParaRPr lang="en-GB" dirty="0"/>
          </a:p>
        </p:txBody>
      </p:sp>
      <p:sp>
        <p:nvSpPr>
          <p:cNvPr id="2" name="TextBox 1">
            <a:extLst>
              <a:ext uri="{FF2B5EF4-FFF2-40B4-BE49-F238E27FC236}">
                <a16:creationId xmlns:a16="http://schemas.microsoft.com/office/drawing/2014/main" id="{C94C0A73-903C-4030-46DD-8EB266E304AD}"/>
              </a:ext>
            </a:extLst>
          </p:cNvPr>
          <p:cNvSpPr txBox="1"/>
          <p:nvPr/>
        </p:nvSpPr>
        <p:spPr>
          <a:xfrm>
            <a:off x="2080942" y="5485839"/>
            <a:ext cx="1256049" cy="369332"/>
          </a:xfrm>
          <a:prstGeom prst="rect">
            <a:avLst/>
          </a:prstGeom>
          <a:noFill/>
        </p:spPr>
        <p:txBody>
          <a:bodyPr wrap="none" rtlCol="0">
            <a:spAutoFit/>
          </a:bodyPr>
          <a:lstStyle/>
          <a:p>
            <a:r>
              <a:rPr lang="en-GB" dirty="0">
                <a:solidFill>
                  <a:schemeClr val="accent1"/>
                </a:solidFill>
              </a:rPr>
              <a:t>Forecasting</a:t>
            </a:r>
          </a:p>
        </p:txBody>
      </p:sp>
      <p:sp>
        <p:nvSpPr>
          <p:cNvPr id="3" name="TextBox 2">
            <a:extLst>
              <a:ext uri="{FF2B5EF4-FFF2-40B4-BE49-F238E27FC236}">
                <a16:creationId xmlns:a16="http://schemas.microsoft.com/office/drawing/2014/main" id="{91538AFD-F3FB-8F81-380A-D371B5330A30}"/>
              </a:ext>
            </a:extLst>
          </p:cNvPr>
          <p:cNvSpPr txBox="1"/>
          <p:nvPr/>
        </p:nvSpPr>
        <p:spPr>
          <a:xfrm>
            <a:off x="838200" y="5185463"/>
            <a:ext cx="1103828" cy="369332"/>
          </a:xfrm>
          <a:prstGeom prst="rect">
            <a:avLst/>
          </a:prstGeom>
          <a:noFill/>
        </p:spPr>
        <p:txBody>
          <a:bodyPr wrap="none" rtlCol="0">
            <a:spAutoFit/>
          </a:bodyPr>
          <a:lstStyle/>
          <a:p>
            <a:r>
              <a:rPr lang="en-GB" dirty="0">
                <a:solidFill>
                  <a:schemeClr val="accent1"/>
                </a:solidFill>
              </a:rPr>
              <a:t>Heuristics</a:t>
            </a:r>
          </a:p>
        </p:txBody>
      </p:sp>
      <p:sp>
        <p:nvSpPr>
          <p:cNvPr id="4" name="TextBox 3">
            <a:extLst>
              <a:ext uri="{FF2B5EF4-FFF2-40B4-BE49-F238E27FC236}">
                <a16:creationId xmlns:a16="http://schemas.microsoft.com/office/drawing/2014/main" id="{FBABE4E3-7789-7F24-4D81-AD593EB7A961}"/>
              </a:ext>
            </a:extLst>
          </p:cNvPr>
          <p:cNvSpPr txBox="1"/>
          <p:nvPr/>
        </p:nvSpPr>
        <p:spPr>
          <a:xfrm>
            <a:off x="6276063" y="5545776"/>
            <a:ext cx="1329082" cy="369332"/>
          </a:xfrm>
          <a:prstGeom prst="rect">
            <a:avLst/>
          </a:prstGeom>
          <a:noFill/>
        </p:spPr>
        <p:txBody>
          <a:bodyPr wrap="none" rtlCol="0">
            <a:spAutoFit/>
          </a:bodyPr>
          <a:lstStyle/>
          <a:p>
            <a:r>
              <a:rPr lang="en-GB" dirty="0">
                <a:solidFill>
                  <a:schemeClr val="accent1"/>
                </a:solidFill>
              </a:rPr>
              <a:t>Data Mining</a:t>
            </a:r>
          </a:p>
        </p:txBody>
      </p:sp>
      <p:sp>
        <p:nvSpPr>
          <p:cNvPr id="7" name="TextBox 6">
            <a:extLst>
              <a:ext uri="{FF2B5EF4-FFF2-40B4-BE49-F238E27FC236}">
                <a16:creationId xmlns:a16="http://schemas.microsoft.com/office/drawing/2014/main" id="{CAF2DA0E-5E34-73F6-AB95-0AD70E6A7982}"/>
              </a:ext>
            </a:extLst>
          </p:cNvPr>
          <p:cNvSpPr txBox="1"/>
          <p:nvPr/>
        </p:nvSpPr>
        <p:spPr>
          <a:xfrm>
            <a:off x="3430911" y="5185463"/>
            <a:ext cx="2685351" cy="369332"/>
          </a:xfrm>
          <a:prstGeom prst="rect">
            <a:avLst/>
          </a:prstGeom>
          <a:noFill/>
        </p:spPr>
        <p:txBody>
          <a:bodyPr wrap="none" rtlCol="0">
            <a:spAutoFit/>
          </a:bodyPr>
          <a:lstStyle/>
          <a:p>
            <a:r>
              <a:rPr lang="en-GB" dirty="0">
                <a:solidFill>
                  <a:schemeClr val="accent1"/>
                </a:solidFill>
              </a:rPr>
              <a:t>Soft Systems Methodology</a:t>
            </a:r>
          </a:p>
        </p:txBody>
      </p:sp>
      <p:sp>
        <p:nvSpPr>
          <p:cNvPr id="8" name="TextBox 7">
            <a:extLst>
              <a:ext uri="{FF2B5EF4-FFF2-40B4-BE49-F238E27FC236}">
                <a16:creationId xmlns:a16="http://schemas.microsoft.com/office/drawing/2014/main" id="{2AC56EF8-A9BC-6DB9-6CA3-42C2EAD0DE43}"/>
              </a:ext>
            </a:extLst>
          </p:cNvPr>
          <p:cNvSpPr txBox="1"/>
          <p:nvPr/>
        </p:nvSpPr>
        <p:spPr>
          <a:xfrm>
            <a:off x="838200" y="5734369"/>
            <a:ext cx="1007520" cy="369332"/>
          </a:xfrm>
          <a:prstGeom prst="rect">
            <a:avLst/>
          </a:prstGeom>
          <a:noFill/>
        </p:spPr>
        <p:txBody>
          <a:bodyPr wrap="none" rtlCol="0">
            <a:spAutoFit/>
          </a:bodyPr>
          <a:lstStyle/>
          <a:p>
            <a:r>
              <a:rPr lang="en-GB" dirty="0">
                <a:solidFill>
                  <a:schemeClr val="accent1"/>
                </a:solidFill>
              </a:rPr>
              <a:t>Statistics</a:t>
            </a:r>
          </a:p>
        </p:txBody>
      </p:sp>
      <p:sp>
        <p:nvSpPr>
          <p:cNvPr id="9" name="TextBox 8">
            <a:extLst>
              <a:ext uri="{FF2B5EF4-FFF2-40B4-BE49-F238E27FC236}">
                <a16:creationId xmlns:a16="http://schemas.microsoft.com/office/drawing/2014/main" id="{9A48D4A6-CA69-55D6-0D27-DE3104E38C26}"/>
              </a:ext>
            </a:extLst>
          </p:cNvPr>
          <p:cNvSpPr txBox="1"/>
          <p:nvPr/>
        </p:nvSpPr>
        <p:spPr>
          <a:xfrm>
            <a:off x="3735769" y="5734369"/>
            <a:ext cx="2343398" cy="369332"/>
          </a:xfrm>
          <a:prstGeom prst="rect">
            <a:avLst/>
          </a:prstGeom>
          <a:noFill/>
        </p:spPr>
        <p:txBody>
          <a:bodyPr wrap="none" rtlCol="0">
            <a:spAutoFit/>
          </a:bodyPr>
          <a:lstStyle/>
          <a:p>
            <a:r>
              <a:rPr lang="en-GB" dirty="0">
                <a:solidFill>
                  <a:schemeClr val="accent1"/>
                </a:solidFill>
              </a:rPr>
              <a:t>Multi-Criteria Methods</a:t>
            </a:r>
          </a:p>
        </p:txBody>
      </p:sp>
      <p:sp>
        <p:nvSpPr>
          <p:cNvPr id="10" name="TextBox 9">
            <a:extLst>
              <a:ext uri="{FF2B5EF4-FFF2-40B4-BE49-F238E27FC236}">
                <a16:creationId xmlns:a16="http://schemas.microsoft.com/office/drawing/2014/main" id="{DD6FF7DD-C001-B5ED-415E-7B092C8E0796}"/>
              </a:ext>
            </a:extLst>
          </p:cNvPr>
          <p:cNvSpPr txBox="1"/>
          <p:nvPr/>
        </p:nvSpPr>
        <p:spPr>
          <a:xfrm>
            <a:off x="7579736" y="5807631"/>
            <a:ext cx="1948931" cy="369332"/>
          </a:xfrm>
          <a:prstGeom prst="rect">
            <a:avLst/>
          </a:prstGeom>
          <a:noFill/>
        </p:spPr>
        <p:txBody>
          <a:bodyPr wrap="none" rtlCol="0">
            <a:spAutoFit/>
          </a:bodyPr>
          <a:lstStyle/>
          <a:p>
            <a:r>
              <a:rPr lang="en-GB" dirty="0">
                <a:solidFill>
                  <a:schemeClr val="accent1"/>
                </a:solidFill>
              </a:rPr>
              <a:t>Cognitive Mapping</a:t>
            </a:r>
          </a:p>
        </p:txBody>
      </p:sp>
      <p:sp>
        <p:nvSpPr>
          <p:cNvPr id="11" name="TextBox 10">
            <a:extLst>
              <a:ext uri="{FF2B5EF4-FFF2-40B4-BE49-F238E27FC236}">
                <a16:creationId xmlns:a16="http://schemas.microsoft.com/office/drawing/2014/main" id="{620099E8-D6FF-30A8-38D3-BF1CC74C82C2}"/>
              </a:ext>
            </a:extLst>
          </p:cNvPr>
          <p:cNvSpPr txBox="1"/>
          <p:nvPr/>
        </p:nvSpPr>
        <p:spPr>
          <a:xfrm>
            <a:off x="7650140" y="5110096"/>
            <a:ext cx="1808124" cy="369332"/>
          </a:xfrm>
          <a:prstGeom prst="rect">
            <a:avLst/>
          </a:prstGeom>
          <a:noFill/>
        </p:spPr>
        <p:txBody>
          <a:bodyPr wrap="none" rtlCol="0">
            <a:spAutoFit/>
          </a:bodyPr>
          <a:lstStyle/>
          <a:p>
            <a:r>
              <a:rPr lang="en-GB" dirty="0">
                <a:solidFill>
                  <a:schemeClr val="accent1"/>
                </a:solidFill>
              </a:rPr>
              <a:t>System Dynamics</a:t>
            </a:r>
          </a:p>
        </p:txBody>
      </p:sp>
    </p:spTree>
    <p:extLst>
      <p:ext uri="{BB962C8B-B14F-4D97-AF65-F5344CB8AC3E}">
        <p14:creationId xmlns:p14="http://schemas.microsoft.com/office/powerpoint/2010/main" val="322830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Example- British Airways</a:t>
            </a:r>
          </a:p>
        </p:txBody>
      </p:sp>
      <p:pic>
        <p:nvPicPr>
          <p:cNvPr id="2" name="Picture 2" descr="http://upload.wikimedia.org/wikipedia/commons/b/b0/British_Airways_Airbus_A380-841_F-WWSK_PAS_2013_13.jpg">
            <a:extLst>
              <a:ext uri="{FF2B5EF4-FFF2-40B4-BE49-F238E27FC236}">
                <a16:creationId xmlns:a16="http://schemas.microsoft.com/office/drawing/2014/main" id="{511133F0-F367-31CB-BE15-FEF35E0A4B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2095" y="2309019"/>
            <a:ext cx="5830679" cy="32786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Content Placeholder 1">
            <a:extLst>
              <a:ext uri="{FF2B5EF4-FFF2-40B4-BE49-F238E27FC236}">
                <a16:creationId xmlns:a16="http://schemas.microsoft.com/office/drawing/2014/main" id="{FF899617-2CAE-EFD2-6FDD-DECB69C69DE3}"/>
              </a:ext>
            </a:extLst>
          </p:cNvPr>
          <p:cNvSpPr>
            <a:spLocks noGrp="1"/>
          </p:cNvSpPr>
          <p:nvPr>
            <p:ph idx="1"/>
          </p:nvPr>
        </p:nvSpPr>
        <p:spPr>
          <a:xfrm>
            <a:off x="950432" y="2309019"/>
            <a:ext cx="2364716" cy="4013200"/>
          </a:xfrm>
        </p:spPr>
        <p:txBody>
          <a:bodyPr>
            <a:normAutofit lnSpcReduction="10000"/>
          </a:bodyPr>
          <a:lstStyle/>
          <a:p>
            <a:pPr marL="0" lvl="0" indent="0" fontAlgn="base">
              <a:lnSpc>
                <a:spcPct val="100000"/>
              </a:lnSpc>
              <a:spcBef>
                <a:spcPct val="20000"/>
              </a:spcBef>
              <a:spcAft>
                <a:spcPct val="0"/>
              </a:spcAft>
              <a:buNone/>
            </a:pPr>
            <a:r>
              <a:rPr lang="en-GB" sz="2800" dirty="0"/>
              <a:t>British Airways - buying new aircraft</a:t>
            </a:r>
          </a:p>
          <a:p>
            <a:pPr marL="0" lvl="0" indent="0" fontAlgn="base">
              <a:lnSpc>
                <a:spcPct val="100000"/>
              </a:lnSpc>
              <a:spcBef>
                <a:spcPct val="20000"/>
              </a:spcBef>
              <a:spcAft>
                <a:spcPct val="0"/>
              </a:spcAft>
              <a:buNone/>
            </a:pPr>
            <a:endParaRPr lang="en-GB" sz="2800" b="0" dirty="0"/>
          </a:p>
          <a:p>
            <a:pPr lvl="0" fontAlgn="base">
              <a:lnSpc>
                <a:spcPct val="100000"/>
              </a:lnSpc>
              <a:spcBef>
                <a:spcPct val="20000"/>
              </a:spcBef>
              <a:spcAft>
                <a:spcPct val="0"/>
              </a:spcAft>
            </a:pPr>
            <a:r>
              <a:rPr lang="en-GB" sz="2800" b="0" dirty="0"/>
              <a:t>Size?</a:t>
            </a:r>
          </a:p>
          <a:p>
            <a:pPr lvl="0" fontAlgn="base">
              <a:lnSpc>
                <a:spcPct val="100000"/>
              </a:lnSpc>
              <a:spcBef>
                <a:spcPct val="20000"/>
              </a:spcBef>
              <a:spcAft>
                <a:spcPct val="0"/>
              </a:spcAft>
            </a:pPr>
            <a:r>
              <a:rPr lang="en-GB" sz="2800" b="0" dirty="0"/>
              <a:t>Price?</a:t>
            </a:r>
          </a:p>
          <a:p>
            <a:pPr lvl="0" fontAlgn="base">
              <a:lnSpc>
                <a:spcPct val="100000"/>
              </a:lnSpc>
              <a:spcBef>
                <a:spcPct val="20000"/>
              </a:spcBef>
              <a:spcAft>
                <a:spcPct val="0"/>
              </a:spcAft>
            </a:pPr>
            <a:r>
              <a:rPr lang="en-GB" sz="2800" b="0" dirty="0"/>
              <a:t>Cost of operation?</a:t>
            </a:r>
          </a:p>
          <a:p>
            <a:pPr marL="0" lvl="0" indent="0" fontAlgn="base">
              <a:lnSpc>
                <a:spcPct val="100000"/>
              </a:lnSpc>
              <a:spcBef>
                <a:spcPct val="20000"/>
              </a:spcBef>
              <a:spcAft>
                <a:spcPct val="0"/>
              </a:spcAft>
              <a:buNone/>
            </a:pPr>
            <a:endParaRPr lang="en-GB" sz="2800" dirty="0">
              <a:solidFill>
                <a:prstClr val="black"/>
              </a:solidFill>
            </a:endParaRPr>
          </a:p>
          <a:p>
            <a:endParaRPr lang="en-GB" sz="2800" dirty="0"/>
          </a:p>
        </p:txBody>
      </p:sp>
    </p:spTree>
    <p:extLst>
      <p:ext uri="{BB962C8B-B14F-4D97-AF65-F5344CB8AC3E}">
        <p14:creationId xmlns:p14="http://schemas.microsoft.com/office/powerpoint/2010/main" val="1013895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Example - Crimestoppers</a:t>
            </a:r>
          </a:p>
        </p:txBody>
      </p:sp>
      <p:pic>
        <p:nvPicPr>
          <p:cNvPr id="2" name="Content Placeholder 3" descr="Crimestoppers">
            <a:extLst>
              <a:ext uri="{FF2B5EF4-FFF2-40B4-BE49-F238E27FC236}">
                <a16:creationId xmlns:a16="http://schemas.microsoft.com/office/drawing/2014/main" id="{72443F04-B066-0582-35FA-343A1181C48F}"/>
              </a:ext>
            </a:extLst>
          </p:cNvPr>
          <p:cNvPicPr>
            <a:picLocks noGrp="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28650" y="3346586"/>
            <a:ext cx="3886200" cy="980802"/>
          </a:xfrm>
          <a:prstGeom prst="rect">
            <a:avLst/>
          </a:prstGeom>
          <a:noFill/>
          <a:ln>
            <a:noFill/>
          </a:ln>
        </p:spPr>
      </p:pic>
      <p:sp>
        <p:nvSpPr>
          <p:cNvPr id="3" name="Content Placeholder 4">
            <a:extLst>
              <a:ext uri="{FF2B5EF4-FFF2-40B4-BE49-F238E27FC236}">
                <a16:creationId xmlns:a16="http://schemas.microsoft.com/office/drawing/2014/main" id="{9F187DD0-D7FF-07B8-F03F-CF787208AE5B}"/>
              </a:ext>
            </a:extLst>
          </p:cNvPr>
          <p:cNvSpPr txBox="1">
            <a:spLocks/>
          </p:cNvSpPr>
          <p:nvPr/>
        </p:nvSpPr>
        <p:spPr>
          <a:xfrm>
            <a:off x="4789570" y="1899432"/>
            <a:ext cx="4675271" cy="485591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GB" dirty="0">
              <a:latin typeface="Verdana" panose="020B0604030504040204" pitchFamily="34" charset="0"/>
              <a:ea typeface="Verdana" panose="020B0604030504040204" pitchFamily="34" charset="0"/>
            </a:endParaRPr>
          </a:p>
          <a:p>
            <a:pPr algn="ctr"/>
            <a:r>
              <a:rPr lang="en-GB" dirty="0">
                <a:latin typeface="Verdana" panose="020B0604030504040204" pitchFamily="34" charset="0"/>
                <a:ea typeface="Verdana" panose="020B0604030504040204" pitchFamily="34" charset="0"/>
              </a:rPr>
              <a:t>The call centre is open 24/7 and handles phone calls and emails from the public </a:t>
            </a:r>
          </a:p>
          <a:p>
            <a:pPr algn="ctr"/>
            <a:endParaRPr lang="en-GB" dirty="0">
              <a:latin typeface="Verdana" panose="020B0604030504040204" pitchFamily="34" charset="0"/>
              <a:ea typeface="Verdana" panose="020B0604030504040204" pitchFamily="34" charset="0"/>
            </a:endParaRPr>
          </a:p>
          <a:p>
            <a:pPr algn="ctr"/>
            <a:r>
              <a:rPr lang="en-GB" dirty="0">
                <a:latin typeface="Verdana" panose="020B0604030504040204" pitchFamily="34" charset="0"/>
                <a:ea typeface="Verdana" panose="020B0604030504040204" pitchFamily="34" charset="0"/>
              </a:rPr>
              <a:t>Provide information anonymously which may be useful in solving crimes. </a:t>
            </a:r>
          </a:p>
          <a:p>
            <a:endParaRPr lang="en-GB" dirty="0">
              <a:latin typeface="Verdana" panose="020B0604030504040204" pitchFamily="34" charset="0"/>
              <a:ea typeface="Verdana" panose="020B0604030504040204" pitchFamily="34" charset="0"/>
            </a:endParaRPr>
          </a:p>
          <a:p>
            <a:endParaRPr lang="en-GB" dirty="0">
              <a:latin typeface="Verdana" panose="020B0604030504040204" pitchFamily="34" charset="0"/>
              <a:ea typeface="Verdana" panose="020B0604030504040204" pitchFamily="34" charset="0"/>
            </a:endParaRPr>
          </a:p>
          <a:p>
            <a:endParaRPr lang="en-GB" dirty="0">
              <a:latin typeface="Verdana" panose="020B0604030504040204" pitchFamily="34" charset="0"/>
              <a:ea typeface="Verdana" panose="020B0604030504040204" pitchFamily="34" charset="0"/>
            </a:endParaRPr>
          </a:p>
          <a:p>
            <a:endParaRPr lang="en-GB" dirty="0">
              <a:latin typeface="Verdana" panose="020B0604030504040204" pitchFamily="34" charset="0"/>
              <a:ea typeface="Verdana" panose="020B0604030504040204" pitchFamily="34" charset="0"/>
            </a:endParaRPr>
          </a:p>
          <a:p>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885673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Get Involved</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a:xfrm>
            <a:off x="838199" y="2498271"/>
            <a:ext cx="10952747" cy="4062950"/>
          </a:xfrm>
        </p:spPr>
        <p:txBody>
          <a:bodyPr>
            <a:normAutofit lnSpcReduction="10000"/>
          </a:bodyPr>
          <a:lstStyle/>
          <a:p>
            <a:r>
              <a:rPr lang="en-GB" sz="3200" b="0" dirty="0"/>
              <a:t>Connect via:  </a:t>
            </a:r>
          </a:p>
          <a:p>
            <a:pPr marL="0" indent="0">
              <a:buNone/>
            </a:pPr>
            <a:r>
              <a:rPr lang="en-GB" sz="3200" b="0" dirty="0"/>
              <a:t>     </a:t>
            </a:r>
          </a:p>
          <a:p>
            <a:pPr marL="0" indent="0" algn="ctr">
              <a:buNone/>
            </a:pPr>
            <a:r>
              <a:rPr lang="en-GB" sz="3200" dirty="0"/>
              <a:t>Email: education@theorsociety.com</a:t>
            </a:r>
          </a:p>
          <a:p>
            <a:endParaRPr lang="en-GB" sz="2400" b="0" dirty="0"/>
          </a:p>
          <a:p>
            <a:pPr marL="0" indent="0">
              <a:buNone/>
            </a:pPr>
            <a:r>
              <a:rPr lang="en-GB" sz="3200" dirty="0"/>
              <a:t>	 </a:t>
            </a:r>
            <a:r>
              <a:rPr lang="en-GB" sz="3200" dirty="0">
                <a:solidFill>
                  <a:schemeClr val="tx2"/>
                </a:solidFill>
              </a:rPr>
              <a:t>				@</a:t>
            </a:r>
            <a:r>
              <a:rPr lang="en-GB" sz="3200" dirty="0"/>
              <a:t>TheORSociety</a:t>
            </a:r>
          </a:p>
          <a:p>
            <a:pPr marL="0" indent="0">
              <a:buNone/>
            </a:pPr>
            <a:r>
              <a:rPr lang="en-GB" sz="3200" dirty="0">
                <a:solidFill>
                  <a:schemeClr val="tx2"/>
                </a:solidFill>
              </a:rPr>
              <a:t>		</a:t>
            </a:r>
          </a:p>
          <a:p>
            <a:pPr marL="0" indent="0" algn="ctr">
              <a:buNone/>
            </a:pPr>
            <a:r>
              <a:rPr lang="en-GB" sz="2800" dirty="0"/>
              <a:t>Website: </a:t>
            </a:r>
            <a:r>
              <a:rPr lang="en-GB" sz="2800" dirty="0">
                <a:solidFill>
                  <a:srgbClr val="C00000"/>
                </a:solidFill>
                <a:hlinkClick r:id="rId2"/>
              </a:rPr>
              <a:t>www.LearnAboutOR.co.uk</a:t>
            </a:r>
            <a:r>
              <a:rPr lang="en-GB" sz="2800" dirty="0">
                <a:solidFill>
                  <a:srgbClr val="C00000"/>
                </a:solidFill>
              </a:rPr>
              <a:t> </a:t>
            </a:r>
            <a:r>
              <a:rPr lang="en-GB" sz="2800" dirty="0"/>
              <a:t>or</a:t>
            </a:r>
            <a:r>
              <a:rPr lang="en-GB" sz="2800" dirty="0">
                <a:solidFill>
                  <a:srgbClr val="C00000"/>
                </a:solidFill>
              </a:rPr>
              <a:t> </a:t>
            </a:r>
            <a:r>
              <a:rPr lang="en-GB" sz="2800" dirty="0">
                <a:solidFill>
                  <a:srgbClr val="C00000"/>
                </a:solidFill>
                <a:hlinkClick r:id="rId3"/>
              </a:rPr>
              <a:t>www.TheORSociety.com</a:t>
            </a:r>
            <a:endParaRPr lang="en-GB" sz="2800" dirty="0">
              <a:solidFill>
                <a:srgbClr val="C00000"/>
              </a:solidFill>
            </a:endParaRPr>
          </a:p>
          <a:p>
            <a:endParaRPr lang="en-GB" sz="3200" dirty="0"/>
          </a:p>
        </p:txBody>
      </p:sp>
    </p:spTree>
    <p:extLst>
      <p:ext uri="{BB962C8B-B14F-4D97-AF65-F5344CB8AC3E}">
        <p14:creationId xmlns:p14="http://schemas.microsoft.com/office/powerpoint/2010/main" val="3131598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pPr marL="0" indent="0">
              <a:buClr>
                <a:schemeClr val="bg2">
                  <a:lumMod val="25000"/>
                </a:schemeClr>
              </a:buClr>
              <a:buNone/>
            </a:pPr>
            <a:r>
              <a:rPr lang="en-GB" sz="2400" dirty="0"/>
              <a:t>In this session:</a:t>
            </a:r>
          </a:p>
          <a:p>
            <a:pPr>
              <a:buFont typeface="Arial" panose="020B0604020202020204" pitchFamily="34" charset="0"/>
              <a:buNone/>
            </a:pPr>
            <a:endParaRPr lang="en-GB" sz="1600" dirty="0"/>
          </a:p>
          <a:p>
            <a:pPr lvl="1">
              <a:buClr>
                <a:schemeClr val="accent1"/>
              </a:buClr>
              <a:buFont typeface="Calibri" panose="020F0502020204030204" pitchFamily="34" charset="0"/>
              <a:buChar char="√"/>
            </a:pPr>
            <a:r>
              <a:rPr lang="en-GB" sz="2400" dirty="0"/>
              <a:t>Explore flow charts and algorithms</a:t>
            </a:r>
          </a:p>
          <a:p>
            <a:pPr lvl="1">
              <a:buClr>
                <a:schemeClr val="accent1"/>
              </a:buClr>
              <a:buFont typeface="Calibri" panose="020F0502020204030204" pitchFamily="34" charset="0"/>
              <a:buChar char="√"/>
            </a:pPr>
            <a:r>
              <a:rPr lang="en-GB" sz="2400" dirty="0"/>
              <a:t>Algorithms in the real world: Maths at work</a:t>
            </a:r>
          </a:p>
          <a:p>
            <a:pPr lvl="1">
              <a:buClr>
                <a:schemeClr val="accent1"/>
              </a:buClr>
              <a:buFont typeface="Calibri" panose="020F0502020204030204" pitchFamily="34" charset="0"/>
              <a:buChar char="√"/>
            </a:pPr>
            <a:r>
              <a:rPr lang="en-GB" sz="2400" dirty="0"/>
              <a:t>Operational Research: Making better decisions</a:t>
            </a:r>
          </a:p>
          <a:p>
            <a:endParaRPr lang="en-US" dirty="0"/>
          </a:p>
        </p:txBody>
      </p:sp>
    </p:spTree>
    <p:extLst>
      <p:ext uri="{BB962C8B-B14F-4D97-AF65-F5344CB8AC3E}">
        <p14:creationId xmlns:p14="http://schemas.microsoft.com/office/powerpoint/2010/main" val="1395226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Play the Game!</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normAutofit/>
          </a:bodyPr>
          <a:lstStyle/>
          <a:p>
            <a:r>
              <a:rPr lang="en-GB" sz="2400" b="0" dirty="0"/>
              <a:t>Split into pairs</a:t>
            </a:r>
          </a:p>
          <a:p>
            <a:r>
              <a:rPr lang="en-GB" sz="2400" b="0" dirty="0"/>
              <a:t>Use your counters, dice and cards to move around the board and try to get to the end first!</a:t>
            </a:r>
          </a:p>
          <a:p>
            <a:pPr marL="109728" indent="0">
              <a:buNone/>
            </a:pPr>
            <a:r>
              <a:rPr lang="en-GB" sz="2400" b="0" dirty="0"/>
              <a:t>(</a:t>
            </a:r>
            <a:r>
              <a:rPr lang="en-GB" sz="2400" b="0" u="sng" dirty="0"/>
              <a:t>Note:</a:t>
            </a:r>
            <a:r>
              <a:rPr lang="en-GB" sz="2400" b="0" dirty="0"/>
              <a:t> You do not need to get the exact amount on the die to win the game)</a:t>
            </a:r>
          </a:p>
          <a:p>
            <a:r>
              <a:rPr lang="en-GB" sz="2400" b="0" dirty="0"/>
              <a:t>Every time you land on a “work experience” spot, you need to pick up a card and do whatever it says on the card</a:t>
            </a:r>
          </a:p>
          <a:p>
            <a:r>
              <a:rPr lang="en-GB" sz="2400" b="0" dirty="0"/>
              <a:t>The career profiles are there to give you a bit more information about each of the careers featured in the game</a:t>
            </a:r>
          </a:p>
          <a:p>
            <a:endParaRPr lang="en-GB" sz="2400" dirty="0"/>
          </a:p>
        </p:txBody>
      </p:sp>
    </p:spTree>
    <p:extLst>
      <p:ext uri="{BB962C8B-B14F-4D97-AF65-F5344CB8AC3E}">
        <p14:creationId xmlns:p14="http://schemas.microsoft.com/office/powerpoint/2010/main" val="3264755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Algorithms: Flow Charts</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normAutofit/>
          </a:bodyPr>
          <a:lstStyle/>
          <a:p>
            <a:pPr marL="0" indent="0" algn="ctr">
              <a:buNone/>
            </a:pPr>
            <a:r>
              <a:rPr lang="en-GB" sz="3600" dirty="0"/>
              <a:t>What is an algorithm?</a:t>
            </a:r>
          </a:p>
          <a:p>
            <a:pPr marL="0" indent="0" algn="ctr">
              <a:buNone/>
            </a:pPr>
            <a:endParaRPr lang="en-GB" sz="3600" dirty="0"/>
          </a:p>
          <a:p>
            <a:pPr marL="0" indent="0" algn="ctr">
              <a:buNone/>
            </a:pPr>
            <a:r>
              <a:rPr lang="en-GB" sz="3600" dirty="0"/>
              <a:t>What is a flow chart?</a:t>
            </a:r>
          </a:p>
        </p:txBody>
      </p:sp>
    </p:spTree>
    <p:extLst>
      <p:ext uri="{BB962C8B-B14F-4D97-AF65-F5344CB8AC3E}">
        <p14:creationId xmlns:p14="http://schemas.microsoft.com/office/powerpoint/2010/main" val="1779485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Algorithms: Flow Charts</a:t>
            </a:r>
          </a:p>
        </p:txBody>
      </p:sp>
      <p:pic>
        <p:nvPicPr>
          <p:cNvPr id="2" name="Picture 1">
            <a:extLst>
              <a:ext uri="{FF2B5EF4-FFF2-40B4-BE49-F238E27FC236}">
                <a16:creationId xmlns:a16="http://schemas.microsoft.com/office/drawing/2014/main" id="{625C6E2D-44AD-770E-41BD-4ED831BA11CD}"/>
              </a:ext>
            </a:extLst>
          </p:cNvPr>
          <p:cNvPicPr>
            <a:picLocks noChangeAspect="1"/>
          </p:cNvPicPr>
          <p:nvPr/>
        </p:nvPicPr>
        <p:blipFill>
          <a:blip r:embed="rId2"/>
          <a:stretch>
            <a:fillRect/>
          </a:stretch>
        </p:blipFill>
        <p:spPr>
          <a:xfrm>
            <a:off x="838200" y="1950995"/>
            <a:ext cx="8725260" cy="4672712"/>
          </a:xfrm>
          <a:prstGeom prst="rect">
            <a:avLst/>
          </a:prstGeom>
        </p:spPr>
      </p:pic>
    </p:spTree>
    <p:extLst>
      <p:ext uri="{BB962C8B-B14F-4D97-AF65-F5344CB8AC3E}">
        <p14:creationId xmlns:p14="http://schemas.microsoft.com/office/powerpoint/2010/main" val="885014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Snakes and Ladders</a:t>
            </a:r>
          </a:p>
        </p:txBody>
      </p:sp>
      <p:grpSp>
        <p:nvGrpSpPr>
          <p:cNvPr id="44" name="Group 43">
            <a:extLst>
              <a:ext uri="{FF2B5EF4-FFF2-40B4-BE49-F238E27FC236}">
                <a16:creationId xmlns:a16="http://schemas.microsoft.com/office/drawing/2014/main" id="{C14BAF60-305F-6213-A919-7F24E2336D38}"/>
              </a:ext>
            </a:extLst>
          </p:cNvPr>
          <p:cNvGrpSpPr/>
          <p:nvPr/>
        </p:nvGrpSpPr>
        <p:grpSpPr>
          <a:xfrm>
            <a:off x="838200" y="2538635"/>
            <a:ext cx="907953" cy="686938"/>
            <a:chOff x="531426" y="1373882"/>
            <a:chExt cx="1260140" cy="947209"/>
          </a:xfrm>
          <a:solidFill>
            <a:srgbClr val="5B9BD5"/>
          </a:solidFill>
        </p:grpSpPr>
        <p:sp>
          <p:nvSpPr>
            <p:cNvPr id="45" name="Oval 44">
              <a:extLst>
                <a:ext uri="{FF2B5EF4-FFF2-40B4-BE49-F238E27FC236}">
                  <a16:creationId xmlns:a16="http://schemas.microsoft.com/office/drawing/2014/main" id="{69D312C7-4985-50C4-A5C9-47E747C46176}"/>
                </a:ext>
              </a:extLst>
            </p:cNvPr>
            <p:cNvSpPr/>
            <p:nvPr/>
          </p:nvSpPr>
          <p:spPr>
            <a:xfrm>
              <a:off x="531426" y="1373882"/>
              <a:ext cx="1260140" cy="947209"/>
            </a:xfrm>
            <a:prstGeom prst="ellipse">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Box 45">
              <a:extLst>
                <a:ext uri="{FF2B5EF4-FFF2-40B4-BE49-F238E27FC236}">
                  <a16:creationId xmlns:a16="http://schemas.microsoft.com/office/drawing/2014/main" id="{665778FD-4DC2-2042-6FF8-6486B30B5AA0}"/>
                </a:ext>
              </a:extLst>
            </p:cNvPr>
            <p:cNvSpPr txBox="1"/>
            <p:nvPr/>
          </p:nvSpPr>
          <p:spPr>
            <a:xfrm>
              <a:off x="638942" y="1662820"/>
              <a:ext cx="1032883" cy="276999"/>
            </a:xfrm>
            <a:prstGeom prst="rect">
              <a:avLst/>
            </a:prstGeom>
            <a:grpFill/>
            <a:ln>
              <a:solidFill>
                <a:srgbClr val="5B9BD5"/>
              </a:solidFill>
            </a:ln>
          </p:spPr>
          <p:txBody>
            <a:bodyPr wrap="square" rtlCol="0">
              <a:spAutoFit/>
            </a:bodyPr>
            <a:lstStyle/>
            <a:p>
              <a:pPr algn="ctr"/>
              <a:r>
                <a:rPr lang="en-GB" sz="1200" b="1" dirty="0"/>
                <a:t>START</a:t>
              </a:r>
            </a:p>
          </p:txBody>
        </p:sp>
      </p:grpSp>
      <p:grpSp>
        <p:nvGrpSpPr>
          <p:cNvPr id="47" name="Group 46">
            <a:extLst>
              <a:ext uri="{FF2B5EF4-FFF2-40B4-BE49-F238E27FC236}">
                <a16:creationId xmlns:a16="http://schemas.microsoft.com/office/drawing/2014/main" id="{DF1AA6C3-F612-7CFE-BB9F-9BCAA75A9E9B}"/>
              </a:ext>
            </a:extLst>
          </p:cNvPr>
          <p:cNvGrpSpPr/>
          <p:nvPr/>
        </p:nvGrpSpPr>
        <p:grpSpPr>
          <a:xfrm>
            <a:off x="2034540" y="2882104"/>
            <a:ext cx="1245192" cy="469997"/>
            <a:chOff x="291288" y="2681331"/>
            <a:chExt cx="1728192" cy="648072"/>
          </a:xfrm>
          <a:solidFill>
            <a:srgbClr val="5B9BD5"/>
          </a:solidFill>
        </p:grpSpPr>
        <p:sp>
          <p:nvSpPr>
            <p:cNvPr id="48" name="Rectangle 47">
              <a:extLst>
                <a:ext uri="{FF2B5EF4-FFF2-40B4-BE49-F238E27FC236}">
                  <a16:creationId xmlns:a16="http://schemas.microsoft.com/office/drawing/2014/main" id="{1668B89E-EB56-CF2A-AF83-9865CE1CA05F}"/>
                </a:ext>
              </a:extLst>
            </p:cNvPr>
            <p:cNvSpPr/>
            <p:nvPr/>
          </p:nvSpPr>
          <p:spPr>
            <a:xfrm>
              <a:off x="291288" y="2681331"/>
              <a:ext cx="1728192" cy="648072"/>
            </a:xfrm>
            <a:prstGeom prst="rect">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9" name="TextBox 48">
              <a:extLst>
                <a:ext uri="{FF2B5EF4-FFF2-40B4-BE49-F238E27FC236}">
                  <a16:creationId xmlns:a16="http://schemas.microsoft.com/office/drawing/2014/main" id="{2ACA2912-63B5-5A7D-1E62-1B4FAF0730F9}"/>
                </a:ext>
              </a:extLst>
            </p:cNvPr>
            <p:cNvSpPr txBox="1"/>
            <p:nvPr/>
          </p:nvSpPr>
          <p:spPr>
            <a:xfrm>
              <a:off x="479263" y="2820214"/>
              <a:ext cx="1495560" cy="381950"/>
            </a:xfrm>
            <a:prstGeom prst="rect">
              <a:avLst/>
            </a:prstGeom>
            <a:grpFill/>
            <a:ln>
              <a:solidFill>
                <a:srgbClr val="5B9BD5"/>
              </a:solidFill>
            </a:ln>
          </p:spPr>
          <p:txBody>
            <a:bodyPr wrap="square" rtlCol="0">
              <a:spAutoFit/>
            </a:bodyPr>
            <a:lstStyle/>
            <a:p>
              <a:pPr algn="ctr"/>
              <a:r>
                <a:rPr lang="en-GB" sz="1200" dirty="0"/>
                <a:t>Roll dice</a:t>
              </a:r>
            </a:p>
          </p:txBody>
        </p:sp>
      </p:grpSp>
      <p:grpSp>
        <p:nvGrpSpPr>
          <p:cNvPr id="50" name="Group 49">
            <a:extLst>
              <a:ext uri="{FF2B5EF4-FFF2-40B4-BE49-F238E27FC236}">
                <a16:creationId xmlns:a16="http://schemas.microsoft.com/office/drawing/2014/main" id="{855B3EED-328C-BD02-3B21-4835ACF99059}"/>
              </a:ext>
            </a:extLst>
          </p:cNvPr>
          <p:cNvGrpSpPr/>
          <p:nvPr/>
        </p:nvGrpSpPr>
        <p:grpSpPr>
          <a:xfrm>
            <a:off x="3503214" y="2882104"/>
            <a:ext cx="1245192" cy="469997"/>
            <a:chOff x="291288" y="3711837"/>
            <a:chExt cx="1728192" cy="648072"/>
          </a:xfrm>
          <a:solidFill>
            <a:srgbClr val="5B9BD5"/>
          </a:solidFill>
        </p:grpSpPr>
        <p:sp>
          <p:nvSpPr>
            <p:cNvPr id="51" name="Rectangle 50">
              <a:extLst>
                <a:ext uri="{FF2B5EF4-FFF2-40B4-BE49-F238E27FC236}">
                  <a16:creationId xmlns:a16="http://schemas.microsoft.com/office/drawing/2014/main" id="{42FCE052-C3C4-1B0E-756C-5348AA45B852}"/>
                </a:ext>
              </a:extLst>
            </p:cNvPr>
            <p:cNvSpPr/>
            <p:nvPr/>
          </p:nvSpPr>
          <p:spPr>
            <a:xfrm>
              <a:off x="291288" y="3711837"/>
              <a:ext cx="1728192" cy="648072"/>
            </a:xfrm>
            <a:prstGeom prst="rect">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52" name="TextBox 51">
              <a:extLst>
                <a:ext uri="{FF2B5EF4-FFF2-40B4-BE49-F238E27FC236}">
                  <a16:creationId xmlns:a16="http://schemas.microsoft.com/office/drawing/2014/main" id="{43D211B7-35C6-C7CA-CD8C-3EE92E5838B9}"/>
                </a:ext>
              </a:extLst>
            </p:cNvPr>
            <p:cNvSpPr txBox="1"/>
            <p:nvPr/>
          </p:nvSpPr>
          <p:spPr>
            <a:xfrm>
              <a:off x="291288" y="3857667"/>
              <a:ext cx="1712847" cy="276999"/>
            </a:xfrm>
            <a:prstGeom prst="rect">
              <a:avLst/>
            </a:prstGeom>
            <a:grpFill/>
            <a:ln>
              <a:solidFill>
                <a:srgbClr val="5B9BD5"/>
              </a:solidFill>
            </a:ln>
          </p:spPr>
          <p:txBody>
            <a:bodyPr wrap="square" rtlCol="0">
              <a:spAutoFit/>
            </a:bodyPr>
            <a:lstStyle/>
            <a:p>
              <a:pPr algn="ctr"/>
              <a:r>
                <a:rPr lang="en-GB" sz="1200" dirty="0"/>
                <a:t>Move counter</a:t>
              </a:r>
            </a:p>
          </p:txBody>
        </p:sp>
      </p:grpSp>
      <p:grpSp>
        <p:nvGrpSpPr>
          <p:cNvPr id="53" name="Group 52">
            <a:extLst>
              <a:ext uri="{FF2B5EF4-FFF2-40B4-BE49-F238E27FC236}">
                <a16:creationId xmlns:a16="http://schemas.microsoft.com/office/drawing/2014/main" id="{C72B62DD-5ED1-C8FA-93DE-D80DD738FA07}"/>
              </a:ext>
            </a:extLst>
          </p:cNvPr>
          <p:cNvGrpSpPr/>
          <p:nvPr/>
        </p:nvGrpSpPr>
        <p:grpSpPr>
          <a:xfrm>
            <a:off x="2015398" y="4118654"/>
            <a:ext cx="1246248" cy="475186"/>
            <a:chOff x="4749130" y="2098926"/>
            <a:chExt cx="1729657" cy="655227"/>
          </a:xfrm>
          <a:solidFill>
            <a:srgbClr val="5B9BD5"/>
          </a:solidFill>
        </p:grpSpPr>
        <p:sp>
          <p:nvSpPr>
            <p:cNvPr id="54" name="Rectangle 53">
              <a:extLst>
                <a:ext uri="{FF2B5EF4-FFF2-40B4-BE49-F238E27FC236}">
                  <a16:creationId xmlns:a16="http://schemas.microsoft.com/office/drawing/2014/main" id="{BEC16A8C-6925-76C9-C60A-D7FB802FC5DE}"/>
                </a:ext>
              </a:extLst>
            </p:cNvPr>
            <p:cNvSpPr/>
            <p:nvPr/>
          </p:nvSpPr>
          <p:spPr>
            <a:xfrm>
              <a:off x="4750595" y="2106081"/>
              <a:ext cx="1728192" cy="648072"/>
            </a:xfrm>
            <a:prstGeom prst="rect">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55" name="TextBox 54">
              <a:extLst>
                <a:ext uri="{FF2B5EF4-FFF2-40B4-BE49-F238E27FC236}">
                  <a16:creationId xmlns:a16="http://schemas.microsoft.com/office/drawing/2014/main" id="{545B519E-E6D3-DDD1-494F-D69750868012}"/>
                </a:ext>
              </a:extLst>
            </p:cNvPr>
            <p:cNvSpPr txBox="1"/>
            <p:nvPr/>
          </p:nvSpPr>
          <p:spPr>
            <a:xfrm>
              <a:off x="4749130" y="2098926"/>
              <a:ext cx="1711311" cy="276999"/>
            </a:xfrm>
            <a:prstGeom prst="rect">
              <a:avLst/>
            </a:prstGeom>
            <a:grpFill/>
            <a:ln>
              <a:solidFill>
                <a:srgbClr val="5B9BD5"/>
              </a:solidFill>
            </a:ln>
          </p:spPr>
          <p:txBody>
            <a:bodyPr wrap="square" rtlCol="0">
              <a:spAutoFit/>
            </a:bodyPr>
            <a:lstStyle/>
            <a:p>
              <a:pPr algn="ctr"/>
              <a:r>
                <a:rPr lang="en-GB" sz="1200" dirty="0"/>
                <a:t>Give dice to next player</a:t>
              </a:r>
            </a:p>
          </p:txBody>
        </p:sp>
      </p:grpSp>
      <p:cxnSp>
        <p:nvCxnSpPr>
          <p:cNvPr id="56" name="Straight Arrow Connector 55">
            <a:extLst>
              <a:ext uri="{FF2B5EF4-FFF2-40B4-BE49-F238E27FC236}">
                <a16:creationId xmlns:a16="http://schemas.microsoft.com/office/drawing/2014/main" id="{6EB7C4AA-81DA-17B4-1D09-BDC40BBFAC61}"/>
              </a:ext>
            </a:extLst>
          </p:cNvPr>
          <p:cNvCxnSpPr>
            <a:stCxn id="45" idx="6"/>
            <a:endCxn id="48" idx="1"/>
          </p:cNvCxnSpPr>
          <p:nvPr/>
        </p:nvCxnSpPr>
        <p:spPr>
          <a:xfrm>
            <a:off x="1746153" y="2882104"/>
            <a:ext cx="288387" cy="234999"/>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B383876F-E3CE-D1E8-8C89-7E032F02C073}"/>
              </a:ext>
            </a:extLst>
          </p:cNvPr>
          <p:cNvCxnSpPr>
            <a:stCxn id="48" idx="3"/>
            <a:endCxn id="51" idx="1"/>
          </p:cNvCxnSpPr>
          <p:nvPr/>
        </p:nvCxnSpPr>
        <p:spPr>
          <a:xfrm>
            <a:off x="3279732" y="3117103"/>
            <a:ext cx="223482" cy="0"/>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CB2A0498-EFBA-CD72-FD9F-5C0E5757B8CD}"/>
              </a:ext>
            </a:extLst>
          </p:cNvPr>
          <p:cNvGrpSpPr/>
          <p:nvPr/>
        </p:nvGrpSpPr>
        <p:grpSpPr>
          <a:xfrm>
            <a:off x="4981728" y="2530250"/>
            <a:ext cx="1418641" cy="1188248"/>
            <a:chOff x="4664872" y="3191401"/>
            <a:chExt cx="1899637" cy="1722962"/>
          </a:xfrm>
          <a:solidFill>
            <a:srgbClr val="5B9BD5"/>
          </a:solidFill>
        </p:grpSpPr>
        <p:sp>
          <p:nvSpPr>
            <p:cNvPr id="59" name="Diamond 58">
              <a:extLst>
                <a:ext uri="{FF2B5EF4-FFF2-40B4-BE49-F238E27FC236}">
                  <a16:creationId xmlns:a16="http://schemas.microsoft.com/office/drawing/2014/main" id="{AA730187-9E41-8680-472C-2BD86C1B6F02}"/>
                </a:ext>
              </a:extLst>
            </p:cNvPr>
            <p:cNvSpPr/>
            <p:nvPr/>
          </p:nvSpPr>
          <p:spPr>
            <a:xfrm>
              <a:off x="4664872" y="3191401"/>
              <a:ext cx="1899637" cy="1722962"/>
            </a:xfrm>
            <a:prstGeom prst="diamond">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0" name="TextBox 59">
              <a:extLst>
                <a:ext uri="{FF2B5EF4-FFF2-40B4-BE49-F238E27FC236}">
                  <a16:creationId xmlns:a16="http://schemas.microsoft.com/office/drawing/2014/main" id="{1C5BE340-5EF5-4CDB-F14D-697F375970B6}"/>
                </a:ext>
              </a:extLst>
            </p:cNvPr>
            <p:cNvSpPr txBox="1"/>
            <p:nvPr/>
          </p:nvSpPr>
          <p:spPr>
            <a:xfrm>
              <a:off x="4858606" y="3729716"/>
              <a:ext cx="1512168" cy="461665"/>
            </a:xfrm>
            <a:prstGeom prst="rect">
              <a:avLst/>
            </a:prstGeom>
            <a:noFill/>
            <a:ln>
              <a:noFill/>
            </a:ln>
          </p:spPr>
          <p:txBody>
            <a:bodyPr wrap="square" rtlCol="0">
              <a:spAutoFit/>
            </a:bodyPr>
            <a:lstStyle/>
            <a:p>
              <a:pPr algn="ctr"/>
              <a:r>
                <a:rPr lang="en-GB" sz="1200" dirty="0"/>
                <a:t>Landed on a snake head?</a:t>
              </a:r>
            </a:p>
          </p:txBody>
        </p:sp>
      </p:grpSp>
      <p:grpSp>
        <p:nvGrpSpPr>
          <p:cNvPr id="61" name="Group 60">
            <a:extLst>
              <a:ext uri="{FF2B5EF4-FFF2-40B4-BE49-F238E27FC236}">
                <a16:creationId xmlns:a16="http://schemas.microsoft.com/office/drawing/2014/main" id="{B2176D44-643E-B361-68FC-00521FD5663B}"/>
              </a:ext>
            </a:extLst>
          </p:cNvPr>
          <p:cNvGrpSpPr/>
          <p:nvPr/>
        </p:nvGrpSpPr>
        <p:grpSpPr>
          <a:xfrm>
            <a:off x="7008289" y="5599701"/>
            <a:ext cx="907953" cy="686938"/>
            <a:chOff x="531426" y="1373883"/>
            <a:chExt cx="1260140" cy="947209"/>
          </a:xfrm>
          <a:solidFill>
            <a:srgbClr val="5B9BD5"/>
          </a:solidFill>
        </p:grpSpPr>
        <p:sp>
          <p:nvSpPr>
            <p:cNvPr id="62" name="Oval 61">
              <a:extLst>
                <a:ext uri="{FF2B5EF4-FFF2-40B4-BE49-F238E27FC236}">
                  <a16:creationId xmlns:a16="http://schemas.microsoft.com/office/drawing/2014/main" id="{449ADF49-BB64-2438-B91D-661A77DB2881}"/>
                </a:ext>
              </a:extLst>
            </p:cNvPr>
            <p:cNvSpPr/>
            <p:nvPr/>
          </p:nvSpPr>
          <p:spPr>
            <a:xfrm>
              <a:off x="531426" y="1373883"/>
              <a:ext cx="1260140" cy="947209"/>
            </a:xfrm>
            <a:prstGeom prst="ellipse">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3" name="TextBox 62">
              <a:extLst>
                <a:ext uri="{FF2B5EF4-FFF2-40B4-BE49-F238E27FC236}">
                  <a16:creationId xmlns:a16="http://schemas.microsoft.com/office/drawing/2014/main" id="{C9D21191-1287-4868-CB67-976B2C57BC63}"/>
                </a:ext>
              </a:extLst>
            </p:cNvPr>
            <p:cNvSpPr txBox="1"/>
            <p:nvPr/>
          </p:nvSpPr>
          <p:spPr>
            <a:xfrm>
              <a:off x="638942" y="1662820"/>
              <a:ext cx="1032883" cy="276999"/>
            </a:xfrm>
            <a:prstGeom prst="rect">
              <a:avLst/>
            </a:prstGeom>
            <a:grpFill/>
            <a:ln>
              <a:solidFill>
                <a:srgbClr val="5B9BD5"/>
              </a:solidFill>
            </a:ln>
          </p:spPr>
          <p:txBody>
            <a:bodyPr wrap="square" rtlCol="0">
              <a:spAutoFit/>
            </a:bodyPr>
            <a:lstStyle/>
            <a:p>
              <a:pPr algn="ctr"/>
              <a:r>
                <a:rPr lang="en-GB" sz="1200" b="1" dirty="0"/>
                <a:t>END</a:t>
              </a:r>
            </a:p>
          </p:txBody>
        </p:sp>
      </p:grpSp>
      <p:grpSp>
        <p:nvGrpSpPr>
          <p:cNvPr id="64" name="Group 63">
            <a:extLst>
              <a:ext uri="{FF2B5EF4-FFF2-40B4-BE49-F238E27FC236}">
                <a16:creationId xmlns:a16="http://schemas.microsoft.com/office/drawing/2014/main" id="{FE652B96-DBC6-45B9-E198-CFBEF5D1EAEB}"/>
              </a:ext>
            </a:extLst>
          </p:cNvPr>
          <p:cNvGrpSpPr/>
          <p:nvPr/>
        </p:nvGrpSpPr>
        <p:grpSpPr>
          <a:xfrm>
            <a:off x="8497969" y="5606623"/>
            <a:ext cx="1256198" cy="507141"/>
            <a:chOff x="2922559" y="2035928"/>
            <a:chExt cx="2232248" cy="1042628"/>
          </a:xfrm>
          <a:solidFill>
            <a:srgbClr val="5B9BD5"/>
          </a:solidFill>
        </p:grpSpPr>
        <p:sp>
          <p:nvSpPr>
            <p:cNvPr id="65" name="Rounded Rectangle 53">
              <a:extLst>
                <a:ext uri="{FF2B5EF4-FFF2-40B4-BE49-F238E27FC236}">
                  <a16:creationId xmlns:a16="http://schemas.microsoft.com/office/drawing/2014/main" id="{8BFA8F3F-D7A3-A124-72E6-AAB329C20096}"/>
                </a:ext>
              </a:extLst>
            </p:cNvPr>
            <p:cNvSpPr/>
            <p:nvPr/>
          </p:nvSpPr>
          <p:spPr>
            <a:xfrm>
              <a:off x="2922559" y="2035928"/>
              <a:ext cx="2232248" cy="1042628"/>
            </a:xfrm>
            <a:prstGeom prst="roundRect">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6" name="TextBox 65">
              <a:extLst>
                <a:ext uri="{FF2B5EF4-FFF2-40B4-BE49-F238E27FC236}">
                  <a16:creationId xmlns:a16="http://schemas.microsoft.com/office/drawing/2014/main" id="{0C3D1821-8545-C055-C53E-D12CCDA35931}"/>
                </a:ext>
              </a:extLst>
            </p:cNvPr>
            <p:cNvSpPr txBox="1"/>
            <p:nvPr/>
          </p:nvSpPr>
          <p:spPr>
            <a:xfrm>
              <a:off x="2922559" y="2090676"/>
              <a:ext cx="2232248" cy="276999"/>
            </a:xfrm>
            <a:prstGeom prst="rect">
              <a:avLst/>
            </a:prstGeom>
            <a:grpFill/>
            <a:ln>
              <a:solidFill>
                <a:srgbClr val="5B9BD5"/>
              </a:solidFill>
            </a:ln>
          </p:spPr>
          <p:txBody>
            <a:bodyPr wrap="square" rtlCol="0">
              <a:spAutoFit/>
            </a:bodyPr>
            <a:lstStyle/>
            <a:p>
              <a:pPr algn="ctr"/>
              <a:r>
                <a:rPr lang="en-GB" sz="1200" dirty="0"/>
                <a:t>You are the winner</a:t>
              </a:r>
            </a:p>
          </p:txBody>
        </p:sp>
      </p:grpSp>
      <p:grpSp>
        <p:nvGrpSpPr>
          <p:cNvPr id="67" name="Group 66">
            <a:extLst>
              <a:ext uri="{FF2B5EF4-FFF2-40B4-BE49-F238E27FC236}">
                <a16:creationId xmlns:a16="http://schemas.microsoft.com/office/drawing/2014/main" id="{B501188E-162A-F64F-0C53-73316287F288}"/>
              </a:ext>
            </a:extLst>
          </p:cNvPr>
          <p:cNvGrpSpPr/>
          <p:nvPr/>
        </p:nvGrpSpPr>
        <p:grpSpPr>
          <a:xfrm>
            <a:off x="6706528" y="4161245"/>
            <a:ext cx="1245192" cy="469997"/>
            <a:chOff x="291288" y="3711837"/>
            <a:chExt cx="1728192" cy="648072"/>
          </a:xfrm>
          <a:solidFill>
            <a:srgbClr val="5B9BD5"/>
          </a:solidFill>
        </p:grpSpPr>
        <p:sp>
          <p:nvSpPr>
            <p:cNvPr id="68" name="Rectangle 67">
              <a:extLst>
                <a:ext uri="{FF2B5EF4-FFF2-40B4-BE49-F238E27FC236}">
                  <a16:creationId xmlns:a16="http://schemas.microsoft.com/office/drawing/2014/main" id="{F7E72B16-6F6C-D7B3-968C-7AF0A1FB7BEB}"/>
                </a:ext>
              </a:extLst>
            </p:cNvPr>
            <p:cNvSpPr/>
            <p:nvPr/>
          </p:nvSpPr>
          <p:spPr>
            <a:xfrm>
              <a:off x="291288" y="3711837"/>
              <a:ext cx="1728192" cy="648072"/>
            </a:xfrm>
            <a:prstGeom prst="rect">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69" name="TextBox 68">
              <a:extLst>
                <a:ext uri="{FF2B5EF4-FFF2-40B4-BE49-F238E27FC236}">
                  <a16:creationId xmlns:a16="http://schemas.microsoft.com/office/drawing/2014/main" id="{3E136175-03DD-8F51-14EC-FAEF4FF8FC15}"/>
                </a:ext>
              </a:extLst>
            </p:cNvPr>
            <p:cNvSpPr txBox="1"/>
            <p:nvPr/>
          </p:nvSpPr>
          <p:spPr>
            <a:xfrm>
              <a:off x="291288" y="3857667"/>
              <a:ext cx="1712847" cy="276999"/>
            </a:xfrm>
            <a:prstGeom prst="rect">
              <a:avLst/>
            </a:prstGeom>
            <a:grpFill/>
            <a:ln>
              <a:solidFill>
                <a:srgbClr val="5B9BD5"/>
              </a:solidFill>
            </a:ln>
          </p:spPr>
          <p:txBody>
            <a:bodyPr wrap="square" rtlCol="0">
              <a:spAutoFit/>
            </a:bodyPr>
            <a:lstStyle/>
            <a:p>
              <a:pPr algn="ctr"/>
              <a:r>
                <a:rPr lang="en-GB" sz="1200" dirty="0"/>
                <a:t>Move up ladder</a:t>
              </a:r>
            </a:p>
          </p:txBody>
        </p:sp>
      </p:grpSp>
      <p:sp>
        <p:nvSpPr>
          <p:cNvPr id="70" name="TextBox 69">
            <a:extLst>
              <a:ext uri="{FF2B5EF4-FFF2-40B4-BE49-F238E27FC236}">
                <a16:creationId xmlns:a16="http://schemas.microsoft.com/office/drawing/2014/main" id="{EDB3EE6C-5427-54FC-7F7E-9B3DF73004AE}"/>
              </a:ext>
            </a:extLst>
          </p:cNvPr>
          <p:cNvSpPr txBox="1"/>
          <p:nvPr/>
        </p:nvSpPr>
        <p:spPr>
          <a:xfrm>
            <a:off x="5105658" y="4112055"/>
            <a:ext cx="1176285" cy="646331"/>
          </a:xfrm>
          <a:prstGeom prst="rect">
            <a:avLst/>
          </a:prstGeom>
          <a:solidFill>
            <a:srgbClr val="5B9BD5"/>
          </a:solidFill>
          <a:ln>
            <a:solidFill>
              <a:srgbClr val="5B9BD5"/>
            </a:solidFill>
          </a:ln>
        </p:spPr>
        <p:txBody>
          <a:bodyPr wrap="square" rtlCol="0">
            <a:spAutoFit/>
          </a:bodyPr>
          <a:lstStyle/>
          <a:p>
            <a:pPr algn="ctr"/>
            <a:r>
              <a:rPr lang="en-GB" sz="1200" dirty="0"/>
              <a:t>Slide down the tail of the snake</a:t>
            </a:r>
          </a:p>
        </p:txBody>
      </p:sp>
      <p:grpSp>
        <p:nvGrpSpPr>
          <p:cNvPr id="71" name="Group 70">
            <a:extLst>
              <a:ext uri="{FF2B5EF4-FFF2-40B4-BE49-F238E27FC236}">
                <a16:creationId xmlns:a16="http://schemas.microsoft.com/office/drawing/2014/main" id="{9708FA75-98A9-5255-116E-8DF5C2ED3C50}"/>
              </a:ext>
            </a:extLst>
          </p:cNvPr>
          <p:cNvGrpSpPr/>
          <p:nvPr/>
        </p:nvGrpSpPr>
        <p:grpSpPr>
          <a:xfrm>
            <a:off x="6609004" y="2530250"/>
            <a:ext cx="1418641" cy="1188248"/>
            <a:chOff x="4664872" y="3191401"/>
            <a:chExt cx="1899637" cy="1722962"/>
          </a:xfrm>
          <a:solidFill>
            <a:srgbClr val="5B9BD5"/>
          </a:solidFill>
        </p:grpSpPr>
        <p:sp>
          <p:nvSpPr>
            <p:cNvPr id="72" name="Diamond 71">
              <a:extLst>
                <a:ext uri="{FF2B5EF4-FFF2-40B4-BE49-F238E27FC236}">
                  <a16:creationId xmlns:a16="http://schemas.microsoft.com/office/drawing/2014/main" id="{AE49DD8B-D869-FFB3-C6CB-CDD878909037}"/>
                </a:ext>
              </a:extLst>
            </p:cNvPr>
            <p:cNvSpPr/>
            <p:nvPr/>
          </p:nvSpPr>
          <p:spPr>
            <a:xfrm>
              <a:off x="4664872" y="3191401"/>
              <a:ext cx="1899637" cy="1722962"/>
            </a:xfrm>
            <a:prstGeom prst="diamond">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73" name="TextBox 72">
              <a:extLst>
                <a:ext uri="{FF2B5EF4-FFF2-40B4-BE49-F238E27FC236}">
                  <a16:creationId xmlns:a16="http://schemas.microsoft.com/office/drawing/2014/main" id="{0A41A604-088B-797B-AF8B-1459F3CCCC99}"/>
                </a:ext>
              </a:extLst>
            </p:cNvPr>
            <p:cNvSpPr txBox="1"/>
            <p:nvPr/>
          </p:nvSpPr>
          <p:spPr>
            <a:xfrm>
              <a:off x="4846233" y="3669022"/>
              <a:ext cx="1512168" cy="646331"/>
            </a:xfrm>
            <a:prstGeom prst="rect">
              <a:avLst/>
            </a:prstGeom>
            <a:noFill/>
            <a:ln>
              <a:noFill/>
            </a:ln>
          </p:spPr>
          <p:txBody>
            <a:bodyPr wrap="square" rtlCol="0">
              <a:spAutoFit/>
            </a:bodyPr>
            <a:lstStyle/>
            <a:p>
              <a:pPr algn="ctr"/>
              <a:r>
                <a:rPr lang="en-GB" sz="1200" dirty="0"/>
                <a:t>Landed at the bottom of the ladder?</a:t>
              </a:r>
            </a:p>
          </p:txBody>
        </p:sp>
      </p:grpSp>
      <p:grpSp>
        <p:nvGrpSpPr>
          <p:cNvPr id="74" name="Group 73">
            <a:extLst>
              <a:ext uri="{FF2B5EF4-FFF2-40B4-BE49-F238E27FC236}">
                <a16:creationId xmlns:a16="http://schemas.microsoft.com/office/drawing/2014/main" id="{F7A1C6CA-1FFB-A991-68E1-CAFDEF97602E}"/>
              </a:ext>
            </a:extLst>
          </p:cNvPr>
          <p:cNvGrpSpPr/>
          <p:nvPr/>
        </p:nvGrpSpPr>
        <p:grpSpPr>
          <a:xfrm>
            <a:off x="8244400" y="2522978"/>
            <a:ext cx="1418641" cy="1188248"/>
            <a:chOff x="4664872" y="3191401"/>
            <a:chExt cx="1899637" cy="1722962"/>
          </a:xfrm>
          <a:solidFill>
            <a:srgbClr val="5B9BD5"/>
          </a:solidFill>
        </p:grpSpPr>
        <p:sp>
          <p:nvSpPr>
            <p:cNvPr id="75" name="Diamond 74">
              <a:extLst>
                <a:ext uri="{FF2B5EF4-FFF2-40B4-BE49-F238E27FC236}">
                  <a16:creationId xmlns:a16="http://schemas.microsoft.com/office/drawing/2014/main" id="{394F419C-94D2-9B76-1BE7-08A4EDFFD158}"/>
                </a:ext>
              </a:extLst>
            </p:cNvPr>
            <p:cNvSpPr/>
            <p:nvPr/>
          </p:nvSpPr>
          <p:spPr>
            <a:xfrm>
              <a:off x="4664872" y="3191401"/>
              <a:ext cx="1899637" cy="1722962"/>
            </a:xfrm>
            <a:prstGeom prst="diamond">
              <a:avLst/>
            </a:prstGeom>
            <a:grp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76" name="TextBox 75">
              <a:extLst>
                <a:ext uri="{FF2B5EF4-FFF2-40B4-BE49-F238E27FC236}">
                  <a16:creationId xmlns:a16="http://schemas.microsoft.com/office/drawing/2014/main" id="{A30DEA8B-8BC8-3777-9255-617F36010730}"/>
                </a:ext>
              </a:extLst>
            </p:cNvPr>
            <p:cNvSpPr txBox="1"/>
            <p:nvPr/>
          </p:nvSpPr>
          <p:spPr>
            <a:xfrm>
              <a:off x="4858606" y="3614937"/>
              <a:ext cx="1512168" cy="461665"/>
            </a:xfrm>
            <a:prstGeom prst="rect">
              <a:avLst/>
            </a:prstGeom>
            <a:noFill/>
            <a:ln>
              <a:noFill/>
            </a:ln>
          </p:spPr>
          <p:txBody>
            <a:bodyPr wrap="square" rtlCol="0">
              <a:spAutoFit/>
            </a:bodyPr>
            <a:lstStyle/>
            <a:p>
              <a:pPr algn="ctr"/>
              <a:r>
                <a:rPr lang="en-GB" sz="1200" dirty="0"/>
                <a:t>Reached the last block of the game?</a:t>
              </a:r>
            </a:p>
          </p:txBody>
        </p:sp>
      </p:grpSp>
      <p:cxnSp>
        <p:nvCxnSpPr>
          <p:cNvPr id="77" name="Straight Arrow Connector 76">
            <a:extLst>
              <a:ext uri="{FF2B5EF4-FFF2-40B4-BE49-F238E27FC236}">
                <a16:creationId xmlns:a16="http://schemas.microsoft.com/office/drawing/2014/main" id="{944E7B0F-A018-D995-19F2-46800246B040}"/>
              </a:ext>
            </a:extLst>
          </p:cNvPr>
          <p:cNvCxnSpPr>
            <a:stCxn id="51" idx="3"/>
            <a:endCxn id="59" idx="1"/>
          </p:cNvCxnSpPr>
          <p:nvPr/>
        </p:nvCxnSpPr>
        <p:spPr>
          <a:xfrm>
            <a:off x="4748406" y="3117103"/>
            <a:ext cx="233322" cy="7271"/>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6C372B0B-534B-F416-D81C-548753BA118C}"/>
              </a:ext>
            </a:extLst>
          </p:cNvPr>
          <p:cNvCxnSpPr>
            <a:stCxn id="59" idx="3"/>
            <a:endCxn id="72" idx="1"/>
          </p:cNvCxnSpPr>
          <p:nvPr/>
        </p:nvCxnSpPr>
        <p:spPr>
          <a:xfrm>
            <a:off x="6400369" y="3124374"/>
            <a:ext cx="208635" cy="0"/>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4AD8DA88-2C6B-3CEC-D9E0-84195B197235}"/>
              </a:ext>
            </a:extLst>
          </p:cNvPr>
          <p:cNvCxnSpPr>
            <a:stCxn id="72" idx="3"/>
            <a:endCxn id="75" idx="1"/>
          </p:cNvCxnSpPr>
          <p:nvPr/>
        </p:nvCxnSpPr>
        <p:spPr>
          <a:xfrm flipV="1">
            <a:off x="8027645" y="3117102"/>
            <a:ext cx="216755" cy="7272"/>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2744AB9C-2AB7-B5AE-FA0D-B3D20F3301F8}"/>
              </a:ext>
            </a:extLst>
          </p:cNvPr>
          <p:cNvCxnSpPr>
            <a:stCxn id="54" idx="0"/>
            <a:endCxn id="48" idx="2"/>
          </p:cNvCxnSpPr>
          <p:nvPr/>
        </p:nvCxnSpPr>
        <p:spPr>
          <a:xfrm flipV="1">
            <a:off x="2639050" y="3352101"/>
            <a:ext cx="18086" cy="771742"/>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C9CF47C1-0102-793C-BC88-7FA382BEB718}"/>
              </a:ext>
            </a:extLst>
          </p:cNvPr>
          <p:cNvCxnSpPr>
            <a:stCxn id="70" idx="2"/>
          </p:cNvCxnSpPr>
          <p:nvPr/>
        </p:nvCxnSpPr>
        <p:spPr>
          <a:xfrm>
            <a:off x="5693801" y="4758386"/>
            <a:ext cx="18726" cy="740470"/>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D37FB07E-DA60-45D2-ACE3-E1378DB7D714}"/>
              </a:ext>
            </a:extLst>
          </p:cNvPr>
          <p:cNvCxnSpPr>
            <a:stCxn id="59" idx="2"/>
            <a:endCxn id="70" idx="0"/>
          </p:cNvCxnSpPr>
          <p:nvPr/>
        </p:nvCxnSpPr>
        <p:spPr>
          <a:xfrm>
            <a:off x="5691049" y="3718498"/>
            <a:ext cx="2752" cy="393557"/>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316CBF1A-74B0-2065-EED4-AFF906AEA7B8}"/>
              </a:ext>
            </a:extLst>
          </p:cNvPr>
          <p:cNvCxnSpPr>
            <a:stCxn id="72" idx="2"/>
            <a:endCxn id="68" idx="0"/>
          </p:cNvCxnSpPr>
          <p:nvPr/>
        </p:nvCxnSpPr>
        <p:spPr>
          <a:xfrm>
            <a:off x="7318325" y="3718498"/>
            <a:ext cx="10799" cy="442747"/>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7B1E0215-AAEB-E30E-E853-3E59E9252FD8}"/>
              </a:ext>
            </a:extLst>
          </p:cNvPr>
          <p:cNvCxnSpPr>
            <a:stCxn id="68" idx="2"/>
          </p:cNvCxnSpPr>
          <p:nvPr/>
        </p:nvCxnSpPr>
        <p:spPr>
          <a:xfrm>
            <a:off x="7329124" y="4631242"/>
            <a:ext cx="0" cy="839373"/>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0832D200-4A09-22E9-5063-A9AFDB73847E}"/>
              </a:ext>
            </a:extLst>
          </p:cNvPr>
          <p:cNvCxnSpPr>
            <a:endCxn id="54" idx="2"/>
          </p:cNvCxnSpPr>
          <p:nvPr/>
        </p:nvCxnSpPr>
        <p:spPr>
          <a:xfrm flipH="1" flipV="1">
            <a:off x="2639050" y="4593840"/>
            <a:ext cx="9043" cy="890128"/>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FE934B89-A0B2-8673-E843-292EC620AC7B}"/>
              </a:ext>
            </a:extLst>
          </p:cNvPr>
          <p:cNvCxnSpPr/>
          <p:nvPr/>
        </p:nvCxnSpPr>
        <p:spPr>
          <a:xfrm>
            <a:off x="8945722" y="3140224"/>
            <a:ext cx="25449" cy="2358632"/>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5A38360E-BB40-1DDB-3112-3A56C979523B}"/>
              </a:ext>
            </a:extLst>
          </p:cNvPr>
          <p:cNvCxnSpPr/>
          <p:nvPr/>
        </p:nvCxnSpPr>
        <p:spPr>
          <a:xfrm flipH="1">
            <a:off x="2617450" y="5470615"/>
            <a:ext cx="6353721" cy="13355"/>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B514532A-DC7F-96B1-61F4-B1860CAE80FD}"/>
              </a:ext>
            </a:extLst>
          </p:cNvPr>
          <p:cNvCxnSpPr>
            <a:stCxn id="75" idx="3"/>
          </p:cNvCxnSpPr>
          <p:nvPr/>
        </p:nvCxnSpPr>
        <p:spPr>
          <a:xfrm flipH="1">
            <a:off x="9644242" y="3117102"/>
            <a:ext cx="18799" cy="2482599"/>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FB922F08-CCA2-92EB-106A-A9C88C00C3E6}"/>
              </a:ext>
            </a:extLst>
          </p:cNvPr>
          <p:cNvCxnSpPr>
            <a:stCxn id="65" idx="1"/>
            <a:endCxn id="62" idx="6"/>
          </p:cNvCxnSpPr>
          <p:nvPr/>
        </p:nvCxnSpPr>
        <p:spPr>
          <a:xfrm flipH="1">
            <a:off x="7916242" y="5860194"/>
            <a:ext cx="581727" cy="82976"/>
          </a:xfrm>
          <a:prstGeom prst="straightConnector1">
            <a:avLst/>
          </a:prstGeom>
          <a:ln w="25400">
            <a:solidFill>
              <a:srgbClr val="5B9BD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2993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Create Your Own</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normAutofit/>
          </a:bodyPr>
          <a:lstStyle/>
          <a:p>
            <a:r>
              <a:rPr lang="en-GB" sz="3200" b="0" dirty="0"/>
              <a:t>Create a basic algorithm on how you play the game. </a:t>
            </a:r>
          </a:p>
          <a:p>
            <a:endParaRPr lang="en-GB" sz="3200" b="0" dirty="0"/>
          </a:p>
          <a:p>
            <a:pPr marL="0" indent="0">
              <a:buNone/>
            </a:pPr>
            <a:r>
              <a:rPr lang="en-GB" sz="3200" b="0" dirty="0"/>
              <a:t>(</a:t>
            </a:r>
            <a:r>
              <a:rPr lang="en-GB" sz="3200" b="0" u="sng" dirty="0"/>
              <a:t>Note:</a:t>
            </a:r>
            <a:r>
              <a:rPr lang="en-GB" sz="3200" b="0" dirty="0"/>
              <a:t> You do not need to think about exactly what’s on the cards at this stage)</a:t>
            </a:r>
          </a:p>
          <a:p>
            <a:endParaRPr lang="en-GB" sz="3200" dirty="0"/>
          </a:p>
        </p:txBody>
      </p:sp>
    </p:spTree>
    <p:extLst>
      <p:ext uri="{BB962C8B-B14F-4D97-AF65-F5344CB8AC3E}">
        <p14:creationId xmlns:p14="http://schemas.microsoft.com/office/powerpoint/2010/main" val="3826175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What it could look like…</a:t>
            </a:r>
          </a:p>
        </p:txBody>
      </p:sp>
      <p:pic>
        <p:nvPicPr>
          <p:cNvPr id="2" name="Picture 1">
            <a:extLst>
              <a:ext uri="{FF2B5EF4-FFF2-40B4-BE49-F238E27FC236}">
                <a16:creationId xmlns:a16="http://schemas.microsoft.com/office/drawing/2014/main" id="{89B1BB5F-D484-41A3-B4EA-CF755468E40A}"/>
              </a:ext>
            </a:extLst>
          </p:cNvPr>
          <p:cNvPicPr>
            <a:picLocks noChangeAspect="1"/>
          </p:cNvPicPr>
          <p:nvPr/>
        </p:nvPicPr>
        <p:blipFill>
          <a:blip r:embed="rId2"/>
          <a:stretch>
            <a:fillRect/>
          </a:stretch>
        </p:blipFill>
        <p:spPr>
          <a:xfrm>
            <a:off x="3731794" y="2114174"/>
            <a:ext cx="4728411" cy="4563466"/>
          </a:xfrm>
          <a:prstGeom prst="rect">
            <a:avLst/>
          </a:prstGeom>
        </p:spPr>
      </p:pic>
    </p:spTree>
    <p:extLst>
      <p:ext uri="{BB962C8B-B14F-4D97-AF65-F5344CB8AC3E}">
        <p14:creationId xmlns:p14="http://schemas.microsoft.com/office/powerpoint/2010/main" val="2026351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EC7F6-A24B-A5DD-1A3A-7A4430BE4DD1}"/>
              </a:ext>
            </a:extLst>
          </p:cNvPr>
          <p:cNvSpPr>
            <a:spLocks noGrp="1"/>
          </p:cNvSpPr>
          <p:nvPr>
            <p:ph type="title"/>
          </p:nvPr>
        </p:nvSpPr>
        <p:spPr/>
        <p:txBody>
          <a:bodyPr/>
          <a:lstStyle/>
          <a:p>
            <a:r>
              <a:rPr lang="en-GB" dirty="0"/>
              <a:t>Flow Charts: The Next Stage</a:t>
            </a:r>
          </a:p>
        </p:txBody>
      </p:sp>
      <p:sp>
        <p:nvSpPr>
          <p:cNvPr id="6" name="Content Placeholder 5">
            <a:extLst>
              <a:ext uri="{FF2B5EF4-FFF2-40B4-BE49-F238E27FC236}">
                <a16:creationId xmlns:a16="http://schemas.microsoft.com/office/drawing/2014/main" id="{CC15908C-BF0B-186A-BC52-5070949FFF33}"/>
              </a:ext>
            </a:extLst>
          </p:cNvPr>
          <p:cNvSpPr>
            <a:spLocks noGrp="1"/>
          </p:cNvSpPr>
          <p:nvPr>
            <p:ph idx="1"/>
          </p:nvPr>
        </p:nvSpPr>
        <p:spPr/>
        <p:txBody>
          <a:bodyPr>
            <a:normAutofit fontScale="92500" lnSpcReduction="10000"/>
          </a:bodyPr>
          <a:lstStyle/>
          <a:p>
            <a:r>
              <a:rPr lang="en-GB" sz="2400" b="0" dirty="0"/>
              <a:t>Now, play the game again, but this time record everything that only your counter does, including the cards you pick up and the decisions you have to make.</a:t>
            </a:r>
          </a:p>
          <a:p>
            <a:endParaRPr lang="en-GB" sz="2400" b="0" dirty="0"/>
          </a:p>
          <a:p>
            <a:r>
              <a:rPr lang="en-GB" sz="2400" b="0" dirty="0"/>
              <a:t>Using the record which you just created for your game, create a flow chart showing exactly what happened to your counter during the game. Here you should think about the decisions you made throughout the game.</a:t>
            </a:r>
          </a:p>
          <a:p>
            <a:endParaRPr lang="en-GB" sz="2400" b="0" dirty="0"/>
          </a:p>
          <a:p>
            <a:r>
              <a:rPr lang="en-GB" sz="2400" b="0" dirty="0"/>
              <a:t>Remember: This is only about your counter, so ignore what happened to your opponent’s counter as a result of your decisions.</a:t>
            </a:r>
          </a:p>
          <a:p>
            <a:endParaRPr lang="en-GB" sz="2400" dirty="0"/>
          </a:p>
        </p:txBody>
      </p:sp>
    </p:spTree>
    <p:extLst>
      <p:ext uri="{BB962C8B-B14F-4D97-AF65-F5344CB8AC3E}">
        <p14:creationId xmlns:p14="http://schemas.microsoft.com/office/powerpoint/2010/main" val="17626394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D2EDA0EC227D47A3953D3F2CB8D32A" ma:contentTypeVersion="17" ma:contentTypeDescription="Create a new document." ma:contentTypeScope="" ma:versionID="81d7bf320e53065a8e90071df154ed85">
  <xsd:schema xmlns:xsd="http://www.w3.org/2001/XMLSchema" xmlns:xs="http://www.w3.org/2001/XMLSchema" xmlns:p="http://schemas.microsoft.com/office/2006/metadata/properties" xmlns:ns2="5efa03f8-b165-4312-9181-424485815596" xmlns:ns3="e51fddcb-c042-4e81-80e7-6fd8ee1bdfbb" targetNamespace="http://schemas.microsoft.com/office/2006/metadata/properties" ma:root="true" ma:fieldsID="4c404405be6c242d9bb01e7958e2d561" ns2:_="" ns3:_="">
    <xsd:import namespace="5efa03f8-b165-4312-9181-424485815596"/>
    <xsd:import namespace="e51fddcb-c042-4e81-80e7-6fd8ee1bdfb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fa03f8-b165-4312-9181-4244858155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a6db2ca-7152-4b93-a332-f277b680db39"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51fddcb-c042-4e81-80e7-6fd8ee1bdfbb"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201869dd-4df6-4548-a43b-f946f7de2c1b}" ma:internalName="TaxCatchAll" ma:showField="CatchAllData" ma:web="e51fddcb-c042-4e81-80e7-6fd8ee1bdfb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51fddcb-c042-4e81-80e7-6fd8ee1bdfbb" xsi:nil="true"/>
    <lcf76f155ced4ddcb4097134ff3c332f xmlns="5efa03f8-b165-4312-9181-42448581559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EAE87F3-F064-45FB-9843-A8CE9DE7E56A}"/>
</file>

<file path=customXml/itemProps2.xml><?xml version="1.0" encoding="utf-8"?>
<ds:datastoreItem xmlns:ds="http://schemas.openxmlformats.org/officeDocument/2006/customXml" ds:itemID="{E8F6CC0F-C768-42A5-9605-6AAA9A23884B}"/>
</file>

<file path=customXml/itemProps3.xml><?xml version="1.0" encoding="utf-8"?>
<ds:datastoreItem xmlns:ds="http://schemas.openxmlformats.org/officeDocument/2006/customXml" ds:itemID="{766CE685-2565-431A-AFE1-9754E771B6EE}"/>
</file>

<file path=docProps/app.xml><?xml version="1.0" encoding="utf-8"?>
<Properties xmlns="http://schemas.openxmlformats.org/officeDocument/2006/extended-properties" xmlns:vt="http://schemas.openxmlformats.org/officeDocument/2006/docPropsVTypes">
  <Template>ORiE Presentation</Template>
  <TotalTime>12</TotalTime>
  <Words>1375</Words>
  <Application>Microsoft Office PowerPoint</Application>
  <PresentationFormat>Widescreen</PresentationFormat>
  <Paragraphs>138</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Aptos</vt:lpstr>
      <vt:lpstr>Aptos Display</vt:lpstr>
      <vt:lpstr>Arial</vt:lpstr>
      <vt:lpstr>Calibri</vt:lpstr>
      <vt:lpstr>Verdana</vt:lpstr>
      <vt:lpstr>Office Theme</vt:lpstr>
      <vt:lpstr>Making Better Decisions: Operational Research</vt:lpstr>
      <vt:lpstr>Introduction</vt:lpstr>
      <vt:lpstr>Play the Game!</vt:lpstr>
      <vt:lpstr>Algorithms: Flow Charts</vt:lpstr>
      <vt:lpstr>Algorithms: Flow Charts</vt:lpstr>
      <vt:lpstr>Snakes and Ladders</vt:lpstr>
      <vt:lpstr>Create Your Own</vt:lpstr>
      <vt:lpstr>What it could look like…</vt:lpstr>
      <vt:lpstr>Flow Charts: The Next Stage</vt:lpstr>
      <vt:lpstr>An Example</vt:lpstr>
      <vt:lpstr>Evaluation</vt:lpstr>
      <vt:lpstr>Algorithms in Real Life</vt:lpstr>
      <vt:lpstr>Algorithms in Real Life</vt:lpstr>
      <vt:lpstr>Operational Research</vt:lpstr>
      <vt:lpstr>How is O.R. useful?</vt:lpstr>
      <vt:lpstr>Example- British Airways</vt:lpstr>
      <vt:lpstr>Example - Crimestoppers</vt:lpstr>
      <vt:lpstr>Get Involved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2025-02-21T16:23:18Z</dcterms:created>
  <dcterms:modified xsi:type="dcterms:W3CDTF">2025-02-21T16:35:28Z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0x01010094D2EDA0EC227D47A3953D3F2CB8D32A</vt:lpwstr>
  </property>
</Properties>
</file>